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604" r:id="rId5"/>
    <p:sldId id="983" r:id="rId6"/>
    <p:sldId id="968" r:id="rId7"/>
    <p:sldId id="974" r:id="rId8"/>
    <p:sldId id="982" r:id="rId9"/>
    <p:sldId id="984" r:id="rId10"/>
    <p:sldId id="981" r:id="rId11"/>
    <p:sldId id="975" r:id="rId12"/>
    <p:sldId id="980" r:id="rId13"/>
    <p:sldId id="977" r:id="rId14"/>
    <p:sldId id="979" r:id="rId15"/>
    <p:sldId id="978" r:id="rId16"/>
    <p:sldId id="971" r:id="rId17"/>
  </p:sldIdLst>
  <p:sldSz cx="12192000" cy="6858000"/>
  <p:notesSz cx="6797675" cy="9928225"/>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65" userDrawn="1">
          <p15:clr>
            <a:srgbClr val="A4A3A4"/>
          </p15:clr>
        </p15:guide>
        <p15:guide id="2" orient="horz" pos="550" userDrawn="1">
          <p15:clr>
            <a:srgbClr val="A4A3A4"/>
          </p15:clr>
        </p15:guide>
        <p15:guide id="3" orient="horz" pos="210" userDrawn="1">
          <p15:clr>
            <a:srgbClr val="A4A3A4"/>
          </p15:clr>
        </p15:guide>
        <p15:guide id="4" orient="horz" pos="391" userDrawn="1">
          <p15:clr>
            <a:srgbClr val="A4A3A4"/>
          </p15:clr>
        </p15:guide>
        <p15:guide id="5" pos="1617" userDrawn="1">
          <p15:clr>
            <a:srgbClr val="A4A3A4"/>
          </p15:clr>
        </p15:guide>
        <p15:guide id="6" pos="415" userDrawn="1">
          <p15:clr>
            <a:srgbClr val="A4A3A4"/>
          </p15:clr>
        </p15:guide>
        <p15:guide id="7" orient="horz" pos="3385" userDrawn="1">
          <p15:clr>
            <a:srgbClr val="A4A3A4"/>
          </p15:clr>
        </p15:guide>
        <p15:guide id="8" orient="horz" pos="1071" userDrawn="1">
          <p15:clr>
            <a:srgbClr val="A4A3A4"/>
          </p15:clr>
        </p15:guide>
        <p15:guide id="9" pos="7257" userDrawn="1">
          <p15:clr>
            <a:srgbClr val="A4A3A4"/>
          </p15:clr>
        </p15:guide>
        <p15:guide id="10" orient="horz" pos="958" userDrawn="1">
          <p15:clr>
            <a:srgbClr val="A4A3A4"/>
          </p15:clr>
        </p15:guide>
        <p15:guide id="11" orient="horz" pos="731" userDrawn="1">
          <p15:clr>
            <a:srgbClr val="A4A3A4"/>
          </p15:clr>
        </p15:guide>
        <p15:guide id="12" orient="horz" pos="1253" userDrawn="1">
          <p15:clr>
            <a:srgbClr val="A4A3A4"/>
          </p15:clr>
        </p15:guide>
        <p15:guide id="13" orient="horz" pos="2500" userDrawn="1">
          <p15:clr>
            <a:srgbClr val="A4A3A4"/>
          </p15:clr>
        </p15:guide>
        <p15:guide id="14" orient="horz" pos="3702" userDrawn="1">
          <p15:clr>
            <a:srgbClr val="A4A3A4"/>
          </p15:clr>
        </p15:guide>
        <p15:guide id="15" orient="horz" pos="1026" userDrawn="1">
          <p15:clr>
            <a:srgbClr val="A4A3A4"/>
          </p15:clr>
        </p15:guide>
        <p15:guide id="16" orient="horz" pos="2115" userDrawn="1">
          <p15:clr>
            <a:srgbClr val="A4A3A4"/>
          </p15:clr>
        </p15:guide>
        <p15:guide id="17" pos="6199" userDrawn="1">
          <p15:clr>
            <a:srgbClr val="A4A3A4"/>
          </p15:clr>
        </p15:guide>
        <p15:guide id="18" orient="horz" pos="2999" userDrawn="1">
          <p15:clr>
            <a:srgbClr val="A4A3A4"/>
          </p15:clr>
        </p15:guide>
        <p15:guide id="19" orient="horz" pos="255" userDrawn="1">
          <p15:clr>
            <a:srgbClr val="A4A3A4"/>
          </p15:clr>
        </p15:guide>
        <p15:guide id="20" orient="horz" pos="1125" userDrawn="1">
          <p15:clr>
            <a:srgbClr val="A4A3A4"/>
          </p15:clr>
        </p15:guide>
        <p15:guide id="22" pos="5399" userDrawn="1">
          <p15:clr>
            <a:srgbClr val="A4A3A4"/>
          </p15:clr>
        </p15:guide>
        <p15:guide id="23" orient="horz" pos="2546" userDrawn="1">
          <p15:clr>
            <a:srgbClr val="A4A3A4"/>
          </p15:clr>
        </p15:guide>
        <p15:guide id="24" orient="horz" pos="1209">
          <p15:clr>
            <a:srgbClr val="A4A3A4"/>
          </p15:clr>
        </p15:guide>
        <p15:guide id="25" pos="619" userDrawn="1">
          <p15:clr>
            <a:srgbClr val="A4A3A4"/>
          </p15:clr>
        </p15:guide>
        <p15:guide id="26" pos="1776" userDrawn="1">
          <p15:clr>
            <a:srgbClr val="A4A3A4"/>
          </p15:clr>
        </p15:guide>
        <p15:guide id="27" pos="7269">
          <p15:clr>
            <a:srgbClr val="A4A3A4"/>
          </p15:clr>
        </p15:guide>
        <p15:guide id="28" orient="horz" pos="325">
          <p15:clr>
            <a:srgbClr val="A4A3A4"/>
          </p15:clr>
        </p15:guide>
        <p15:guide id="29" orient="horz" pos="2137" userDrawn="1">
          <p15:clr>
            <a:srgbClr val="A4A3A4"/>
          </p15:clr>
        </p15:guide>
        <p15:guide id="30" pos="408">
          <p15:clr>
            <a:srgbClr val="A4A3A4"/>
          </p15:clr>
        </p15:guide>
        <p15:guide id="31" pos="7256">
          <p15:clr>
            <a:srgbClr val="A4A3A4"/>
          </p15:clr>
        </p15:guide>
        <p15:guide id="32" orient="horz" pos="2159">
          <p15:clr>
            <a:srgbClr val="A4A3A4"/>
          </p15:clr>
        </p15:guide>
        <p15:guide id="33" pos="3843">
          <p15:clr>
            <a:srgbClr val="A4A3A4"/>
          </p15:clr>
        </p15:guide>
        <p15:guide id="34" pos="7243">
          <p15:clr>
            <a:srgbClr val="A4A3A4"/>
          </p15:clr>
        </p15:guide>
        <p15:guide id="35" pos="4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5EF65B-1F8D-863F-C666-14B6E9B6D15B}" name="Martin Völker" initials="MV" userId="S::voelker@drg.de::fe7da02c-2c5d-4f84-a9cd-a561f902f93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artin Völker" initials="MV" lastIdx="1" clrIdx="0"/>
  <p:cmAuthor id="1" name="Sabine Gebhardt" initials="SG"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CFD7DB"/>
    <a:srgbClr val="39837D"/>
    <a:srgbClr val="005187"/>
    <a:srgbClr val="F7CE46"/>
    <a:srgbClr val="1A434D"/>
    <a:srgbClr val="408000"/>
    <a:srgbClr val="FF6666"/>
    <a:srgbClr val="008000"/>
    <a:srgbClr val="7AA4C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ittlere Formatvorlage 4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9" autoAdjust="0"/>
    <p:restoredTop sz="78464" autoAdjust="0"/>
  </p:normalViewPr>
  <p:slideViewPr>
    <p:cSldViewPr snapToGrid="0" snapToObjects="1">
      <p:cViewPr varScale="1">
        <p:scale>
          <a:sx n="81" d="100"/>
          <a:sy n="81" d="100"/>
        </p:scale>
        <p:origin x="208" y="456"/>
      </p:cViewPr>
      <p:guideLst>
        <p:guide orient="horz" pos="4065"/>
        <p:guide orient="horz" pos="550"/>
        <p:guide orient="horz" pos="210"/>
        <p:guide orient="horz" pos="391"/>
        <p:guide pos="1617"/>
        <p:guide pos="415"/>
        <p:guide orient="horz" pos="3385"/>
        <p:guide orient="horz" pos="1071"/>
        <p:guide pos="7257"/>
        <p:guide orient="horz" pos="958"/>
        <p:guide orient="horz" pos="731"/>
        <p:guide orient="horz" pos="1253"/>
        <p:guide orient="horz" pos="2500"/>
        <p:guide orient="horz" pos="3702"/>
        <p:guide orient="horz" pos="1026"/>
        <p:guide orient="horz" pos="2115"/>
        <p:guide pos="6199"/>
        <p:guide orient="horz" pos="2999"/>
        <p:guide orient="horz" pos="255"/>
        <p:guide orient="horz" pos="1125"/>
        <p:guide pos="5399"/>
        <p:guide orient="horz" pos="2546"/>
        <p:guide orient="horz" pos="1209"/>
        <p:guide pos="619"/>
        <p:guide pos="1776"/>
        <p:guide pos="7269"/>
        <p:guide orient="horz" pos="325"/>
        <p:guide orient="horz" pos="2137"/>
        <p:guide pos="408"/>
        <p:guide pos="7256"/>
        <p:guide orient="horz" pos="2159"/>
        <p:guide pos="3843"/>
        <p:guide pos="7243"/>
        <p:guide pos="483"/>
      </p:guideLst>
    </p:cSldViewPr>
  </p:slideViewPr>
  <p:outlineViewPr>
    <p:cViewPr>
      <p:scale>
        <a:sx n="33" d="100"/>
        <a:sy n="33" d="100"/>
      </p:scale>
      <p:origin x="0" y="0"/>
    </p:cViewPr>
  </p:outlineViewPr>
  <p:notesTextViewPr>
    <p:cViewPr>
      <p:scale>
        <a:sx n="3" d="2"/>
        <a:sy n="3" d="2"/>
      </p:scale>
      <p:origin x="0" y="0"/>
    </p:cViewPr>
  </p:notesTextViewPr>
  <p:sorterViewPr>
    <p:cViewPr>
      <p:scale>
        <a:sx n="120" d="100"/>
        <a:sy n="120" d="100"/>
      </p:scale>
      <p:origin x="0" y="-174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2945659" cy="496411"/>
          </a:xfrm>
          <a:prstGeom prst="rect">
            <a:avLst/>
          </a:prstGeom>
        </p:spPr>
        <p:txBody>
          <a:bodyPr vert="horz" lIns="92153" tIns="46077" rIns="92153" bIns="46077" rtlCol="0"/>
          <a:lstStyle>
            <a:lvl1pPr algn="l">
              <a:defRPr sz="1200"/>
            </a:lvl1pPr>
          </a:lstStyle>
          <a:p>
            <a:endParaRPr lang="de-DE"/>
          </a:p>
        </p:txBody>
      </p:sp>
      <p:sp>
        <p:nvSpPr>
          <p:cNvPr id="3" name="Datumsplatzhalter 2"/>
          <p:cNvSpPr>
            <a:spLocks noGrp="1"/>
          </p:cNvSpPr>
          <p:nvPr>
            <p:ph type="dt" sz="quarter" idx="1"/>
          </p:nvPr>
        </p:nvSpPr>
        <p:spPr>
          <a:xfrm>
            <a:off x="3850444" y="0"/>
            <a:ext cx="2945659" cy="496411"/>
          </a:xfrm>
          <a:prstGeom prst="rect">
            <a:avLst/>
          </a:prstGeom>
        </p:spPr>
        <p:txBody>
          <a:bodyPr vert="horz" lIns="92153" tIns="46077" rIns="92153" bIns="46077" rtlCol="0"/>
          <a:lstStyle>
            <a:lvl1pPr algn="r">
              <a:defRPr sz="1200"/>
            </a:lvl1pPr>
          </a:lstStyle>
          <a:p>
            <a:fld id="{219B4EC9-3F7F-E843-AD75-82221C64462E}" type="datetime1">
              <a:rPr lang="de-DE" smtClean="0"/>
              <a:t>14.02.25</a:t>
            </a:fld>
            <a:endParaRPr lang="de-DE"/>
          </a:p>
        </p:txBody>
      </p:sp>
      <p:sp>
        <p:nvSpPr>
          <p:cNvPr id="4" name="Fußzeilenplatzhalter 3"/>
          <p:cNvSpPr>
            <a:spLocks noGrp="1"/>
          </p:cNvSpPr>
          <p:nvPr>
            <p:ph type="ftr" sz="quarter" idx="2"/>
          </p:nvPr>
        </p:nvSpPr>
        <p:spPr>
          <a:xfrm>
            <a:off x="1" y="9430091"/>
            <a:ext cx="2945659" cy="496411"/>
          </a:xfrm>
          <a:prstGeom prst="rect">
            <a:avLst/>
          </a:prstGeom>
        </p:spPr>
        <p:txBody>
          <a:bodyPr vert="horz" lIns="92153" tIns="46077" rIns="92153" bIns="46077" rtlCol="0" anchor="b"/>
          <a:lstStyle>
            <a:lvl1pPr algn="l">
              <a:defRPr sz="1200"/>
            </a:lvl1pPr>
          </a:lstStyle>
          <a:p>
            <a:endParaRPr lang="de-DE"/>
          </a:p>
        </p:txBody>
      </p:sp>
      <p:sp>
        <p:nvSpPr>
          <p:cNvPr id="5" name="Foliennummernplatzhalter 4"/>
          <p:cNvSpPr>
            <a:spLocks noGrp="1"/>
          </p:cNvSpPr>
          <p:nvPr>
            <p:ph type="sldNum" sz="quarter" idx="3"/>
          </p:nvPr>
        </p:nvSpPr>
        <p:spPr>
          <a:xfrm>
            <a:off x="3850444" y="9430091"/>
            <a:ext cx="2945659" cy="496411"/>
          </a:xfrm>
          <a:prstGeom prst="rect">
            <a:avLst/>
          </a:prstGeom>
        </p:spPr>
        <p:txBody>
          <a:bodyPr vert="horz" lIns="92153" tIns="46077" rIns="92153" bIns="46077" rtlCol="0" anchor="b"/>
          <a:lstStyle>
            <a:lvl1pPr algn="r">
              <a:defRPr sz="1200"/>
            </a:lvl1pPr>
          </a:lstStyle>
          <a:p>
            <a:fld id="{E364439A-B0D4-C941-A8B6-81885A0E7A9E}" type="slidenum">
              <a:rPr lang="de-DE" smtClean="0"/>
              <a:t>‹Nr.›</a:t>
            </a:fld>
            <a:endParaRPr lang="de-DE"/>
          </a:p>
        </p:txBody>
      </p:sp>
    </p:spTree>
    <p:extLst>
      <p:ext uri="{BB962C8B-B14F-4D97-AF65-F5344CB8AC3E}">
        <p14:creationId xmlns:p14="http://schemas.microsoft.com/office/powerpoint/2010/main" val="15716346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2945659" cy="496411"/>
          </a:xfrm>
          <a:prstGeom prst="rect">
            <a:avLst/>
          </a:prstGeom>
        </p:spPr>
        <p:txBody>
          <a:bodyPr vert="horz" lIns="92153" tIns="46077" rIns="92153" bIns="46077" rtlCol="0"/>
          <a:lstStyle>
            <a:lvl1pPr algn="l">
              <a:defRPr sz="1200"/>
            </a:lvl1pPr>
          </a:lstStyle>
          <a:p>
            <a:endParaRPr lang="de-DE"/>
          </a:p>
        </p:txBody>
      </p:sp>
      <p:sp>
        <p:nvSpPr>
          <p:cNvPr id="3" name="Datumsplatzhalter 2"/>
          <p:cNvSpPr>
            <a:spLocks noGrp="1"/>
          </p:cNvSpPr>
          <p:nvPr>
            <p:ph type="dt" idx="1"/>
          </p:nvPr>
        </p:nvSpPr>
        <p:spPr>
          <a:xfrm>
            <a:off x="3850444" y="0"/>
            <a:ext cx="2945659" cy="496411"/>
          </a:xfrm>
          <a:prstGeom prst="rect">
            <a:avLst/>
          </a:prstGeom>
        </p:spPr>
        <p:txBody>
          <a:bodyPr vert="horz" lIns="92153" tIns="46077" rIns="92153" bIns="46077" rtlCol="0"/>
          <a:lstStyle>
            <a:lvl1pPr algn="r">
              <a:defRPr sz="1200"/>
            </a:lvl1pPr>
          </a:lstStyle>
          <a:p>
            <a:fld id="{598A4CD5-1A2B-3547-BBCB-D5A57AD4D686}" type="datetime1">
              <a:rPr lang="de-DE" smtClean="0"/>
              <a:t>14.02.25</a:t>
            </a:fld>
            <a:endParaRPr lang="de-DE"/>
          </a:p>
        </p:txBody>
      </p:sp>
      <p:sp>
        <p:nvSpPr>
          <p:cNvPr id="4" name="Folienbildplatzhalt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2153" tIns="46077" rIns="92153" bIns="46077" rtlCol="0" anchor="ctr"/>
          <a:lstStyle/>
          <a:p>
            <a:endParaRPr lang="de-DE"/>
          </a:p>
        </p:txBody>
      </p:sp>
      <p:sp>
        <p:nvSpPr>
          <p:cNvPr id="5" name="Notizenplatzhalter 4"/>
          <p:cNvSpPr>
            <a:spLocks noGrp="1"/>
          </p:cNvSpPr>
          <p:nvPr>
            <p:ph type="body" sz="quarter" idx="3"/>
          </p:nvPr>
        </p:nvSpPr>
        <p:spPr>
          <a:xfrm>
            <a:off x="679768" y="4715912"/>
            <a:ext cx="5438140" cy="4467701"/>
          </a:xfrm>
          <a:prstGeom prst="rect">
            <a:avLst/>
          </a:prstGeom>
        </p:spPr>
        <p:txBody>
          <a:bodyPr vert="horz" lIns="92153" tIns="46077" rIns="92153" bIns="46077" rtlCol="0"/>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6" name="Fußzeilenplatzhalter 5"/>
          <p:cNvSpPr>
            <a:spLocks noGrp="1"/>
          </p:cNvSpPr>
          <p:nvPr>
            <p:ph type="ftr" sz="quarter" idx="4"/>
          </p:nvPr>
        </p:nvSpPr>
        <p:spPr>
          <a:xfrm>
            <a:off x="1" y="9430091"/>
            <a:ext cx="2945659" cy="496411"/>
          </a:xfrm>
          <a:prstGeom prst="rect">
            <a:avLst/>
          </a:prstGeom>
        </p:spPr>
        <p:txBody>
          <a:bodyPr vert="horz" lIns="92153" tIns="46077" rIns="92153" bIns="46077" rtlCol="0" anchor="b"/>
          <a:lstStyle>
            <a:lvl1pPr algn="l">
              <a:defRPr sz="1200"/>
            </a:lvl1pPr>
          </a:lstStyle>
          <a:p>
            <a:endParaRPr lang="de-DE"/>
          </a:p>
        </p:txBody>
      </p:sp>
      <p:sp>
        <p:nvSpPr>
          <p:cNvPr id="7" name="Foliennummernplatzhalter 6"/>
          <p:cNvSpPr>
            <a:spLocks noGrp="1"/>
          </p:cNvSpPr>
          <p:nvPr>
            <p:ph type="sldNum" sz="quarter" idx="5"/>
          </p:nvPr>
        </p:nvSpPr>
        <p:spPr>
          <a:xfrm>
            <a:off x="3850444" y="9430091"/>
            <a:ext cx="2945659" cy="496411"/>
          </a:xfrm>
          <a:prstGeom prst="rect">
            <a:avLst/>
          </a:prstGeom>
        </p:spPr>
        <p:txBody>
          <a:bodyPr vert="horz" lIns="92153" tIns="46077" rIns="92153" bIns="46077" rtlCol="0" anchor="b"/>
          <a:lstStyle>
            <a:lvl1pPr algn="r">
              <a:defRPr sz="1200"/>
            </a:lvl1pPr>
          </a:lstStyle>
          <a:p>
            <a:fld id="{E0CD0BFD-C225-1742-BA2F-0A3FCA2D6772}" type="slidenum">
              <a:rPr lang="de-DE" smtClean="0"/>
              <a:t>‹Nr.›</a:t>
            </a:fld>
            <a:endParaRPr lang="de-DE"/>
          </a:p>
        </p:txBody>
      </p:sp>
    </p:spTree>
    <p:extLst>
      <p:ext uri="{BB962C8B-B14F-4D97-AF65-F5344CB8AC3E}">
        <p14:creationId xmlns:p14="http://schemas.microsoft.com/office/powerpoint/2010/main" val="36014524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Diese Vorlage stützt sich auf die Empfehlungen der Bundesärztekammer: https://</a:t>
            </a:r>
            <a:r>
              <a:rPr lang="de-DE" dirty="0" err="1"/>
              <a:t>www.bundesaerztekammer.de</a:t>
            </a:r>
            <a:r>
              <a:rPr lang="de-DE" dirty="0"/>
              <a:t>/</a:t>
            </a:r>
            <a:r>
              <a:rPr lang="de-DE" dirty="0" err="1"/>
              <a:t>fileadmin</a:t>
            </a:r>
            <a:r>
              <a:rPr lang="de-DE" dirty="0"/>
              <a:t>/</a:t>
            </a:r>
            <a:r>
              <a:rPr lang="de-DE" dirty="0" err="1"/>
              <a:t>user_upload</a:t>
            </a:r>
            <a:r>
              <a:rPr lang="de-DE" dirty="0"/>
              <a:t>/_</a:t>
            </a:r>
            <a:r>
              <a:rPr lang="de-DE" dirty="0" err="1"/>
              <a:t>old</a:t>
            </a:r>
            <a:r>
              <a:rPr lang="de-DE" dirty="0"/>
              <a:t>-files/</a:t>
            </a:r>
            <a:r>
              <a:rPr lang="de-DE" dirty="0" err="1"/>
              <a:t>downloads</a:t>
            </a:r>
            <a:r>
              <a:rPr lang="de-DE" dirty="0"/>
              <a:t>/</a:t>
            </a:r>
            <a:r>
              <a:rPr lang="de-DE" dirty="0" err="1"/>
              <a:t>pdf</a:t>
            </a:r>
            <a:r>
              <a:rPr lang="de-DE" dirty="0"/>
              <a:t>-Ordner/QS/</a:t>
            </a:r>
            <a:r>
              <a:rPr lang="de-DE" dirty="0" err="1"/>
              <a:t>M_Mk.pdf</a:t>
            </a:r>
            <a:r>
              <a:rPr lang="de-DE" dirty="0"/>
              <a:t>. </a:t>
            </a:r>
          </a:p>
          <a:p>
            <a:r>
              <a:rPr lang="de-DE" dirty="0"/>
              <a:t>Der Fokus sollte auf der Fallanalyse und Diskussion sowie Maßnahmenableitung liegen.</a:t>
            </a:r>
          </a:p>
        </p:txBody>
      </p:sp>
      <p:sp>
        <p:nvSpPr>
          <p:cNvPr id="4" name="Foliennummernplatzhalter 3"/>
          <p:cNvSpPr>
            <a:spLocks noGrp="1"/>
          </p:cNvSpPr>
          <p:nvPr>
            <p:ph type="sldNum" sz="quarter" idx="10"/>
          </p:nvPr>
        </p:nvSpPr>
        <p:spPr/>
        <p:txBody>
          <a:bodyPr/>
          <a:lstStyle/>
          <a:p>
            <a:fld id="{E0CD0BFD-C225-1742-BA2F-0A3FCA2D6772}" type="slidenum">
              <a:rPr lang="de-DE" smtClean="0">
                <a:solidFill>
                  <a:prstClr val="black"/>
                </a:solidFill>
              </a:rPr>
              <a:pPr/>
              <a:t>1</a:t>
            </a:fld>
            <a:endParaRPr lang="de-DE">
              <a:solidFill>
                <a:prstClr val="black"/>
              </a:solidFill>
            </a:endParaRPr>
          </a:p>
        </p:txBody>
      </p:sp>
    </p:spTree>
    <p:extLst>
      <p:ext uri="{BB962C8B-B14F-4D97-AF65-F5344CB8AC3E}">
        <p14:creationId xmlns:p14="http://schemas.microsoft.com/office/powerpoint/2010/main" val="47057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0CD0BFD-C225-1742-BA2F-0A3FCA2D6772}" type="slidenum">
              <a:rPr lang="de-DE" smtClean="0"/>
              <a:t>4</a:t>
            </a:fld>
            <a:endParaRPr lang="de-DE"/>
          </a:p>
        </p:txBody>
      </p:sp>
    </p:spTree>
    <p:extLst>
      <p:ext uri="{BB962C8B-B14F-4D97-AF65-F5344CB8AC3E}">
        <p14:creationId xmlns:p14="http://schemas.microsoft.com/office/powerpoint/2010/main" val="2000074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interaktive Checkbox funktioniert im Präsentationsmodus – Aktivieren und Deaktivieren per Klick</a:t>
            </a:r>
          </a:p>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ggf. Einordnung der Komplikation anhand CIRSE-Klassifikation  (https://</a:t>
            </a:r>
            <a:r>
              <a:rPr lang="de-DE" dirty="0" err="1"/>
              <a:t>link.springer.com</a:t>
            </a:r>
            <a:r>
              <a:rPr lang="de-DE" dirty="0"/>
              <a:t>/</a:t>
            </a:r>
            <a:r>
              <a:rPr lang="de-DE" dirty="0" err="1"/>
              <a:t>article</a:t>
            </a:r>
            <a:r>
              <a:rPr lang="de-DE" dirty="0"/>
              <a:t>/10.1007/s00270-017-1703-4) </a:t>
            </a:r>
          </a:p>
          <a:p>
            <a:endParaRPr lang="de-DE" dirty="0"/>
          </a:p>
        </p:txBody>
      </p:sp>
      <p:sp>
        <p:nvSpPr>
          <p:cNvPr id="4" name="Foliennummernplatzhalter 3"/>
          <p:cNvSpPr>
            <a:spLocks noGrp="1"/>
          </p:cNvSpPr>
          <p:nvPr>
            <p:ph type="sldNum" sz="quarter" idx="5"/>
          </p:nvPr>
        </p:nvSpPr>
        <p:spPr/>
        <p:txBody>
          <a:bodyPr/>
          <a:lstStyle/>
          <a:p>
            <a:fld id="{E0CD0BFD-C225-1742-BA2F-0A3FCA2D6772}" type="slidenum">
              <a:rPr lang="de-DE" smtClean="0"/>
              <a:t>6</a:t>
            </a:fld>
            <a:endParaRPr lang="de-DE"/>
          </a:p>
        </p:txBody>
      </p:sp>
    </p:spTree>
    <p:extLst>
      <p:ext uri="{BB962C8B-B14F-4D97-AF65-F5344CB8AC3E}">
        <p14:creationId xmlns:p14="http://schemas.microsoft.com/office/powerpoint/2010/main" val="3354504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 dieser Stelle werden die Punkte in der ersten Spalte schrittweise durchgegangen. Je nachdem, welche Aussage zutrifft, ergeben sich automatisch Ansätze für die Formulierung von Gegenmaßnahmen. Zur Unterstützung der Analyse sind die auffälligen Antwortmöglichkeiten orange unterlegt. Beispiel: erste Zeile </a:t>
            </a:r>
            <a:r>
              <a:rPr lang="de-DE" dirty="0">
                <a:sym typeface="Wingdings" pitchFamily="2" charset="2"/>
              </a:rPr>
              <a:t> keine Maßnahme abzuleiten, zweite Zeile  offenbar wurde die Indikation nicht zeitgerecht oder adäquat gestellt, sodass man hinterfragen muss, ob eine Ausbildungs- / Trainingsmaßnahme für das Personal sinnvoll ist. Das kann zum Beispiel eine Fortbildung über die Indikationen für die Intervention bei einem bestimmten Krankheitsbild sein.</a:t>
            </a:r>
            <a:endParaRPr lang="de-DE" dirty="0"/>
          </a:p>
        </p:txBody>
      </p:sp>
      <p:sp>
        <p:nvSpPr>
          <p:cNvPr id="4" name="Foliennummernplatzhalter 3"/>
          <p:cNvSpPr>
            <a:spLocks noGrp="1"/>
          </p:cNvSpPr>
          <p:nvPr>
            <p:ph type="sldNum" sz="quarter" idx="5"/>
          </p:nvPr>
        </p:nvSpPr>
        <p:spPr/>
        <p:txBody>
          <a:bodyPr/>
          <a:lstStyle/>
          <a:p>
            <a:fld id="{E0CD0BFD-C225-1742-BA2F-0A3FCA2D6772}" type="slidenum">
              <a:rPr lang="de-DE" smtClean="0"/>
              <a:t>8</a:t>
            </a:fld>
            <a:endParaRPr lang="de-DE"/>
          </a:p>
        </p:txBody>
      </p:sp>
    </p:spTree>
    <p:extLst>
      <p:ext uri="{BB962C8B-B14F-4D97-AF65-F5344CB8AC3E}">
        <p14:creationId xmlns:p14="http://schemas.microsoft.com/office/powerpoint/2010/main" val="2105735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optionale Folie</a:t>
            </a:r>
          </a:p>
        </p:txBody>
      </p:sp>
      <p:sp>
        <p:nvSpPr>
          <p:cNvPr id="4" name="Foliennummernplatzhalter 3"/>
          <p:cNvSpPr>
            <a:spLocks noGrp="1"/>
          </p:cNvSpPr>
          <p:nvPr>
            <p:ph type="sldNum" sz="quarter" idx="5"/>
          </p:nvPr>
        </p:nvSpPr>
        <p:spPr/>
        <p:txBody>
          <a:bodyPr/>
          <a:lstStyle/>
          <a:p>
            <a:fld id="{E0CD0BFD-C225-1742-BA2F-0A3FCA2D6772}" type="slidenum">
              <a:rPr lang="de-DE" smtClean="0"/>
              <a:t>9</a:t>
            </a:fld>
            <a:endParaRPr lang="de-DE"/>
          </a:p>
        </p:txBody>
      </p:sp>
    </p:spTree>
    <p:extLst>
      <p:ext uri="{BB962C8B-B14F-4D97-AF65-F5344CB8AC3E}">
        <p14:creationId xmlns:p14="http://schemas.microsoft.com/office/powerpoint/2010/main" val="2044340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optionale Folie</a:t>
            </a:r>
          </a:p>
          <a:p>
            <a:endParaRPr lang="de-DE" dirty="0"/>
          </a:p>
        </p:txBody>
      </p:sp>
      <p:sp>
        <p:nvSpPr>
          <p:cNvPr id="4" name="Foliennummernplatzhalter 3"/>
          <p:cNvSpPr>
            <a:spLocks noGrp="1"/>
          </p:cNvSpPr>
          <p:nvPr>
            <p:ph type="sldNum" sz="quarter" idx="5"/>
          </p:nvPr>
        </p:nvSpPr>
        <p:spPr/>
        <p:txBody>
          <a:bodyPr/>
          <a:lstStyle/>
          <a:p>
            <a:fld id="{E0CD0BFD-C225-1742-BA2F-0A3FCA2D6772}" type="slidenum">
              <a:rPr lang="de-DE" smtClean="0"/>
              <a:t>10</a:t>
            </a:fld>
            <a:endParaRPr lang="de-DE"/>
          </a:p>
        </p:txBody>
      </p:sp>
    </p:spTree>
    <p:extLst>
      <p:ext uri="{BB962C8B-B14F-4D97-AF65-F5344CB8AC3E}">
        <p14:creationId xmlns:p14="http://schemas.microsoft.com/office/powerpoint/2010/main" val="478917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algn="l" rtl="0" eaLnBrk="1" fontAlgn="ctr" latinLnBrk="0" hangingPunct="1"/>
            <a:r>
              <a:rPr lang="de-DE" sz="1800" b="1" i="0" u="none" strike="noStrike" kern="1200" dirty="0">
                <a:solidFill>
                  <a:srgbClr val="000000"/>
                </a:solidFill>
                <a:effectLst/>
                <a:latin typeface="Arial" panose="020B0604020202020204" pitchFamily="34" charset="0"/>
              </a:rPr>
              <a:t>Maßnahmenableitung nach SMART-Kriterien</a:t>
            </a:r>
          </a:p>
          <a:p>
            <a:pPr marL="0" algn="l" rtl="0" eaLnBrk="1" fontAlgn="ctr" latinLnBrk="0" hangingPunct="1"/>
            <a:r>
              <a:rPr lang="de-DE" sz="1800" b="1" i="0" u="none" strike="noStrike" kern="1200" dirty="0" err="1">
                <a:solidFill>
                  <a:srgbClr val="000000"/>
                </a:solidFill>
                <a:effectLst/>
                <a:latin typeface="Arial" panose="020B0604020202020204" pitchFamily="34" charset="0"/>
              </a:rPr>
              <a:t>S</a:t>
            </a:r>
            <a:r>
              <a:rPr lang="de-DE" sz="1800" b="0" i="0" u="none" strike="noStrike" kern="1200" dirty="0" err="1">
                <a:solidFill>
                  <a:srgbClr val="000000"/>
                </a:solidFill>
                <a:effectLst/>
                <a:latin typeface="Arial" panose="020B0604020202020204" pitchFamily="34" charset="0"/>
              </a:rPr>
              <a:t>pecific</a:t>
            </a:r>
            <a:r>
              <a:rPr lang="de-DE" sz="1800" b="0" i="0" u="none" strike="noStrike" kern="1200" dirty="0">
                <a:solidFill>
                  <a:srgbClr val="000000"/>
                </a:solidFill>
                <a:effectLst/>
                <a:latin typeface="Arial" panose="020B0604020202020204" pitchFamily="34" charset="0"/>
              </a:rPr>
              <a:t> </a:t>
            </a:r>
            <a:r>
              <a:rPr lang="de-US" sz="1800" b="0" i="0" u="none" strike="noStrike" kern="1200" dirty="0">
                <a:solidFill>
                  <a:schemeClr val="tx1"/>
                </a:solidFill>
                <a:effectLst/>
                <a:latin typeface="Arial" panose="020B0604020202020204" pitchFamily="34" charset="0"/>
              </a:rPr>
              <a:t>- </a:t>
            </a:r>
            <a:r>
              <a:rPr lang="de-DE" sz="1800" b="0" i="0" u="none" strike="noStrike" kern="1200" dirty="0">
                <a:solidFill>
                  <a:srgbClr val="000000"/>
                </a:solidFill>
                <a:effectLst/>
                <a:latin typeface="Arial" panose="020B0604020202020204" pitchFamily="34" charset="0"/>
              </a:rPr>
              <a:t>Die Maßnahme soll so präzise wie möglich definiert werden.</a:t>
            </a:r>
            <a:endParaRPr lang="de-US" sz="1800" b="0" i="0" u="none" strike="noStrike" dirty="0">
              <a:effectLst/>
              <a:latin typeface="Arial" panose="020B0604020202020204" pitchFamily="34" charset="0"/>
            </a:endParaRPr>
          </a:p>
          <a:p>
            <a:pPr marL="0" algn="l" rtl="0" eaLnBrk="1" fontAlgn="ctr" latinLnBrk="0" hangingPunct="1"/>
            <a:r>
              <a:rPr lang="de-DE" sz="1800" b="1" i="0" u="none" strike="noStrike" kern="1200" dirty="0" err="1">
                <a:solidFill>
                  <a:srgbClr val="000000"/>
                </a:solidFill>
                <a:effectLst/>
                <a:latin typeface="Arial" panose="020B0604020202020204" pitchFamily="34" charset="0"/>
              </a:rPr>
              <a:t>M</a:t>
            </a:r>
            <a:r>
              <a:rPr lang="de-DE" sz="1800" b="0" i="0" u="none" strike="noStrike" kern="1200" dirty="0" err="1">
                <a:solidFill>
                  <a:srgbClr val="000000"/>
                </a:solidFill>
                <a:effectLst/>
                <a:latin typeface="Arial" panose="020B0604020202020204" pitchFamily="34" charset="0"/>
              </a:rPr>
              <a:t>easurable</a:t>
            </a:r>
            <a:r>
              <a:rPr lang="de-DE" sz="1800" b="0" i="0" u="none" strike="noStrike" kern="1200" dirty="0">
                <a:solidFill>
                  <a:srgbClr val="000000"/>
                </a:solidFill>
                <a:effectLst/>
                <a:latin typeface="Arial" panose="020B0604020202020204" pitchFamily="34" charset="0"/>
              </a:rPr>
              <a:t> </a:t>
            </a:r>
            <a:r>
              <a:rPr lang="de-US" sz="1800" b="0" i="0" u="none" strike="noStrike" kern="1200" dirty="0">
                <a:solidFill>
                  <a:schemeClr val="tx1"/>
                </a:solidFill>
                <a:effectLst/>
                <a:latin typeface="Arial" panose="020B0604020202020204" pitchFamily="34" charset="0"/>
              </a:rPr>
              <a:t>-</a:t>
            </a:r>
            <a:r>
              <a:rPr lang="de-DE" sz="1800" b="0" i="0" u="none" strike="noStrike" kern="1200" dirty="0">
                <a:solidFill>
                  <a:srgbClr val="000000"/>
                </a:solidFill>
                <a:effectLst/>
                <a:latin typeface="Arial" panose="020B0604020202020204" pitchFamily="34" charset="0"/>
              </a:rPr>
              <a:t>Die Maßnahme soll messbar sein.</a:t>
            </a:r>
            <a:endParaRPr lang="de-US" sz="1800" b="0" i="0" u="none" strike="noStrike" dirty="0">
              <a:effectLst/>
              <a:latin typeface="Arial" panose="020B0604020202020204" pitchFamily="34" charset="0"/>
            </a:endParaRPr>
          </a:p>
          <a:p>
            <a:pPr marL="0" algn="l" rtl="0" eaLnBrk="1" fontAlgn="ctr" latinLnBrk="0" hangingPunct="1"/>
            <a:r>
              <a:rPr lang="de-DE" sz="1800" b="1" i="0" u="none" strike="noStrike" kern="1200" dirty="0" err="1">
                <a:solidFill>
                  <a:srgbClr val="000000"/>
                </a:solidFill>
                <a:effectLst/>
                <a:latin typeface="Arial" panose="020B0604020202020204" pitchFamily="34" charset="0"/>
              </a:rPr>
              <a:t>A</a:t>
            </a:r>
            <a:r>
              <a:rPr lang="de-DE" sz="1800" b="0" i="0" u="none" strike="noStrike" kern="1200" dirty="0" err="1">
                <a:solidFill>
                  <a:srgbClr val="000000"/>
                </a:solidFill>
                <a:effectLst/>
                <a:latin typeface="Arial" panose="020B0604020202020204" pitchFamily="34" charset="0"/>
              </a:rPr>
              <a:t>chievable</a:t>
            </a:r>
            <a:r>
              <a:rPr lang="de-US" sz="1800" b="0" i="0" u="none" strike="noStrike" kern="1200" dirty="0">
                <a:solidFill>
                  <a:schemeClr val="tx1"/>
                </a:solidFill>
                <a:effectLst/>
                <a:latin typeface="Arial" panose="020B0604020202020204" pitchFamily="34" charset="0"/>
              </a:rPr>
              <a:t> - </a:t>
            </a:r>
            <a:r>
              <a:rPr lang="de-DE" sz="1800" b="0" i="0" u="none" strike="noStrike" kern="1200" dirty="0">
                <a:solidFill>
                  <a:srgbClr val="000000"/>
                </a:solidFill>
                <a:effectLst/>
                <a:latin typeface="Arial" panose="020B0604020202020204" pitchFamily="34" charset="0"/>
              </a:rPr>
              <a:t>Die Maßnahme soll für die Personen ansprechend bzw. erstrebenswert sein.</a:t>
            </a:r>
            <a:endParaRPr lang="de-US" sz="1800" b="0" i="0" u="none" strike="noStrike" dirty="0">
              <a:effectLst/>
              <a:latin typeface="Arial" panose="020B0604020202020204" pitchFamily="34" charset="0"/>
            </a:endParaRPr>
          </a:p>
          <a:p>
            <a:pPr marL="0" algn="l" rtl="0" eaLnBrk="1" fontAlgn="ctr" latinLnBrk="0" hangingPunct="1"/>
            <a:r>
              <a:rPr lang="de-DE" sz="1800" b="1" i="0" u="none" strike="noStrike" kern="1200" dirty="0" err="1">
                <a:solidFill>
                  <a:srgbClr val="000000"/>
                </a:solidFill>
                <a:effectLst/>
                <a:latin typeface="Arial" panose="020B0604020202020204" pitchFamily="34" charset="0"/>
              </a:rPr>
              <a:t>R</a:t>
            </a:r>
            <a:r>
              <a:rPr lang="de-DE" sz="1800" b="0" i="0" u="none" strike="noStrike" kern="1200" dirty="0" err="1">
                <a:solidFill>
                  <a:srgbClr val="000000"/>
                </a:solidFill>
                <a:effectLst/>
                <a:latin typeface="Arial" panose="020B0604020202020204" pitchFamily="34" charset="0"/>
              </a:rPr>
              <a:t>easonable</a:t>
            </a:r>
            <a:r>
              <a:rPr lang="de-US" sz="1800" b="0" i="0" u="none" strike="noStrike" kern="1200" dirty="0">
                <a:solidFill>
                  <a:schemeClr val="tx1"/>
                </a:solidFill>
                <a:effectLst/>
                <a:latin typeface="Arial" panose="020B0604020202020204" pitchFamily="34" charset="0"/>
              </a:rPr>
              <a:t> - </a:t>
            </a:r>
            <a:r>
              <a:rPr lang="de-DE" sz="1800" b="0" i="0" u="none" strike="noStrike" kern="1200" dirty="0">
                <a:solidFill>
                  <a:srgbClr val="000000"/>
                </a:solidFill>
                <a:effectLst/>
                <a:latin typeface="Arial" panose="020B0604020202020204" pitchFamily="34" charset="0"/>
              </a:rPr>
              <a:t>Die Maßnahme soll möglich und realisierbar sein.</a:t>
            </a:r>
            <a:endParaRPr lang="de-US" sz="1800" b="0" i="0" u="none" strike="noStrike" dirty="0">
              <a:effectLst/>
              <a:latin typeface="Arial" panose="020B0604020202020204" pitchFamily="34" charset="0"/>
            </a:endParaRPr>
          </a:p>
          <a:p>
            <a:pPr marL="0" algn="l" rtl="0" eaLnBrk="1" fontAlgn="ctr" latinLnBrk="0" hangingPunct="1"/>
            <a:r>
              <a:rPr lang="de-DE" sz="1800" b="1" i="0" u="none" strike="noStrike" kern="1200" dirty="0">
                <a:solidFill>
                  <a:srgbClr val="000000"/>
                </a:solidFill>
                <a:effectLst/>
                <a:latin typeface="Arial" panose="020B0604020202020204" pitchFamily="34" charset="0"/>
              </a:rPr>
              <a:t>T</a:t>
            </a:r>
            <a:r>
              <a:rPr lang="de-DE" sz="1800" b="0" i="0" u="none" strike="noStrike" kern="1200" dirty="0">
                <a:solidFill>
                  <a:srgbClr val="000000"/>
                </a:solidFill>
                <a:effectLst/>
                <a:latin typeface="Arial" panose="020B0604020202020204" pitchFamily="34" charset="0"/>
              </a:rPr>
              <a:t>ime-</a:t>
            </a:r>
            <a:r>
              <a:rPr lang="de-DE" sz="1800" b="0" i="0" u="none" strike="noStrike" kern="1200" dirty="0" err="1">
                <a:solidFill>
                  <a:srgbClr val="000000"/>
                </a:solidFill>
                <a:effectLst/>
                <a:latin typeface="Arial" panose="020B0604020202020204" pitchFamily="34" charset="0"/>
              </a:rPr>
              <a:t>bound</a:t>
            </a:r>
            <a:r>
              <a:rPr lang="de-US" sz="1800" b="0" i="0" u="none" strike="noStrike" kern="1200" dirty="0">
                <a:solidFill>
                  <a:schemeClr val="tx1"/>
                </a:solidFill>
                <a:effectLst/>
                <a:latin typeface="Arial" panose="020B0604020202020204" pitchFamily="34" charset="0"/>
              </a:rPr>
              <a:t> - </a:t>
            </a:r>
            <a:r>
              <a:rPr lang="de-DE" sz="1800" b="0" i="0" u="none" strike="noStrike" kern="1200" dirty="0">
                <a:solidFill>
                  <a:srgbClr val="000000"/>
                </a:solidFill>
                <a:effectLst/>
                <a:latin typeface="Arial" panose="020B0604020202020204" pitchFamily="34" charset="0"/>
              </a:rPr>
              <a:t>Die Maßnahme soll mit einem fixen Datum festgelegt werden.</a:t>
            </a:r>
            <a:endParaRPr lang="de-US" sz="1800" b="0" i="0" u="none" strike="noStrike" dirty="0">
              <a:effectLst/>
              <a:latin typeface="Arial" panose="020B0604020202020204" pitchFamily="34" charset="0"/>
            </a:endParaRPr>
          </a:p>
          <a:p>
            <a:endParaRPr lang="de-DE" dirty="0"/>
          </a:p>
        </p:txBody>
      </p:sp>
      <p:sp>
        <p:nvSpPr>
          <p:cNvPr id="4" name="Foliennummernplatzhalter 3"/>
          <p:cNvSpPr>
            <a:spLocks noGrp="1"/>
          </p:cNvSpPr>
          <p:nvPr>
            <p:ph type="sldNum" sz="quarter" idx="5"/>
          </p:nvPr>
        </p:nvSpPr>
        <p:spPr/>
        <p:txBody>
          <a:bodyPr/>
          <a:lstStyle/>
          <a:p>
            <a:fld id="{E0CD0BFD-C225-1742-BA2F-0A3FCA2D6772}" type="slidenum">
              <a:rPr lang="de-DE" smtClean="0"/>
              <a:t>12</a:t>
            </a:fld>
            <a:endParaRPr lang="de-DE"/>
          </a:p>
        </p:txBody>
      </p:sp>
    </p:spTree>
    <p:extLst>
      <p:ext uri="{BB962C8B-B14F-4D97-AF65-F5344CB8AC3E}">
        <p14:creationId xmlns:p14="http://schemas.microsoft.com/office/powerpoint/2010/main" val="29833476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wmf"/></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p:nvSpPr>
          <p:cNvPr id="8" name="Eine Ecke des Rechtecks abrunden 7"/>
          <p:cNvSpPr/>
          <p:nvPr userDrawn="1"/>
        </p:nvSpPr>
        <p:spPr>
          <a:xfrm flipH="1">
            <a:off x="4" y="783773"/>
            <a:ext cx="12191997" cy="6074229"/>
          </a:xfrm>
          <a:prstGeom prst="round1Rect">
            <a:avLst>
              <a:gd name="adj" fmla="val 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dirty="0"/>
          </a:p>
        </p:txBody>
      </p:sp>
      <p:pic>
        <p:nvPicPr>
          <p:cNvPr id="2" name="Bild 1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1995" cy="6857597"/>
          </a:xfrm>
          <a:prstGeom prst="rect">
            <a:avLst/>
          </a:prstGeom>
          <a:solidFill>
            <a:srgbClr val="39837D"/>
          </a:solidFill>
        </p:spPr>
      </p:pic>
      <p:sp>
        <p:nvSpPr>
          <p:cNvPr id="9" name="Eine Ecke des Rechtecks abrunden 8"/>
          <p:cNvSpPr/>
          <p:nvPr userDrawn="1"/>
        </p:nvSpPr>
        <p:spPr>
          <a:xfrm flipV="1">
            <a:off x="-1" y="2768079"/>
            <a:ext cx="9629775" cy="1440000"/>
          </a:xfrm>
          <a:prstGeom prst="round1Rect">
            <a:avLst>
              <a:gd name="adj" fmla="val 21110"/>
            </a:avLst>
          </a:prstGeom>
          <a:solidFill>
            <a:srgbClr val="1A43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5" name="Textplatzhalter 4"/>
          <p:cNvSpPr>
            <a:spLocks noGrp="1"/>
          </p:cNvSpPr>
          <p:nvPr>
            <p:ph type="body" sz="quarter" idx="10" hasCustomPrompt="1"/>
          </p:nvPr>
        </p:nvSpPr>
        <p:spPr>
          <a:xfrm>
            <a:off x="1074616" y="2906713"/>
            <a:ext cx="8354056" cy="1235075"/>
          </a:xfrm>
          <a:prstGeom prst="rect">
            <a:avLst/>
          </a:prstGeom>
        </p:spPr>
        <p:txBody>
          <a:bodyPr/>
          <a:lstStyle>
            <a:lvl1pPr marL="0" indent="0">
              <a:buNone/>
              <a:defRPr sz="3200" baseline="0">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latin typeface="Calibri" panose="020F0502020204030204" pitchFamily="34" charset="0"/>
                <a:cs typeface="Calibri" panose="020F0502020204030204" pitchFamily="34" charset="0"/>
              </a:rPr>
              <a:t>Titel Datum</a:t>
            </a:r>
          </a:p>
          <a:p>
            <a:pPr lvl="0"/>
            <a:r>
              <a:rPr lang="de-DE" dirty="0">
                <a:latin typeface="Calibri" panose="020F0502020204030204" pitchFamily="34" charset="0"/>
                <a:cs typeface="Calibri" panose="020F0502020204030204" pitchFamily="34" charset="0"/>
              </a:rPr>
              <a:t>Untertitel</a:t>
            </a:r>
          </a:p>
        </p:txBody>
      </p:sp>
    </p:spTree>
    <p:extLst>
      <p:ext uri="{BB962C8B-B14F-4D97-AF65-F5344CB8AC3E}">
        <p14:creationId xmlns:p14="http://schemas.microsoft.com/office/powerpoint/2010/main" val="1251222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wischenfolie">
    <p:spTree>
      <p:nvGrpSpPr>
        <p:cNvPr id="1" name=""/>
        <p:cNvGrpSpPr/>
        <p:nvPr/>
      </p:nvGrpSpPr>
      <p:grpSpPr>
        <a:xfrm>
          <a:off x="0" y="0"/>
          <a:ext cx="0" cy="0"/>
          <a:chOff x="0" y="0"/>
          <a:chExt cx="0" cy="0"/>
        </a:xfrm>
      </p:grpSpPr>
      <p:sp>
        <p:nvSpPr>
          <p:cNvPr id="3" name="Eine Ecke des Rechtecks abrunden 2"/>
          <p:cNvSpPr/>
          <p:nvPr userDrawn="1"/>
        </p:nvSpPr>
        <p:spPr>
          <a:xfrm flipV="1">
            <a:off x="0" y="0"/>
            <a:ext cx="11506954" cy="5841123"/>
          </a:xfrm>
          <a:prstGeom prst="round1Rect">
            <a:avLst>
              <a:gd name="adj" fmla="val 21110"/>
            </a:avLst>
          </a:prstGeom>
          <a:solidFill>
            <a:srgbClr val="1A43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7" name="Textplatzhalter 6"/>
          <p:cNvSpPr>
            <a:spLocks noGrp="1"/>
          </p:cNvSpPr>
          <p:nvPr>
            <p:ph type="body" sz="quarter" idx="10" hasCustomPrompt="1"/>
          </p:nvPr>
        </p:nvSpPr>
        <p:spPr>
          <a:xfrm>
            <a:off x="1066941" y="3149600"/>
            <a:ext cx="10475191" cy="711200"/>
          </a:xfrm>
          <a:prstGeom prst="rect">
            <a:avLst/>
          </a:prstGeom>
        </p:spPr>
        <p:txBody>
          <a:bodyPr/>
          <a:lstStyle>
            <a:lvl1pPr marL="0" indent="0">
              <a:buNone/>
              <a:defRPr>
                <a:solidFill>
                  <a:schemeClr val="bg1"/>
                </a:solidFill>
                <a:latin typeface="+mj-lt"/>
                <a:cs typeface="Calibri" panose="020F0502020204030204" pitchFamily="34" charset="0"/>
              </a:defRPr>
            </a:lvl1pPr>
          </a:lstStyle>
          <a:p>
            <a:pPr lvl="0"/>
            <a:r>
              <a:rPr lang="de-DE" dirty="0"/>
              <a:t>Zwischenfolie</a:t>
            </a:r>
          </a:p>
        </p:txBody>
      </p:sp>
    </p:spTree>
    <p:extLst>
      <p:ext uri="{BB962C8B-B14F-4D97-AF65-F5344CB8AC3E}">
        <p14:creationId xmlns:p14="http://schemas.microsoft.com/office/powerpoint/2010/main" val="35171675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Zwischenfolie">
    <p:spTree>
      <p:nvGrpSpPr>
        <p:cNvPr id="1" name=""/>
        <p:cNvGrpSpPr/>
        <p:nvPr/>
      </p:nvGrpSpPr>
      <p:grpSpPr>
        <a:xfrm>
          <a:off x="0" y="0"/>
          <a:ext cx="0" cy="0"/>
          <a:chOff x="0" y="0"/>
          <a:chExt cx="0" cy="0"/>
        </a:xfrm>
      </p:grpSpPr>
      <p:sp>
        <p:nvSpPr>
          <p:cNvPr id="3" name="Eine Ecke des Rechtecks abrunden 2"/>
          <p:cNvSpPr/>
          <p:nvPr userDrawn="1"/>
        </p:nvSpPr>
        <p:spPr>
          <a:xfrm flipV="1">
            <a:off x="0" y="0"/>
            <a:ext cx="11506954" cy="5841123"/>
          </a:xfrm>
          <a:prstGeom prst="round1Rect">
            <a:avLst>
              <a:gd name="adj" fmla="val 21110"/>
            </a:avLst>
          </a:prstGeom>
          <a:solidFill>
            <a:srgbClr val="F7CE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7" name="Textplatzhalter 6"/>
          <p:cNvSpPr>
            <a:spLocks noGrp="1"/>
          </p:cNvSpPr>
          <p:nvPr>
            <p:ph type="body" sz="quarter" idx="10" hasCustomPrompt="1"/>
          </p:nvPr>
        </p:nvSpPr>
        <p:spPr>
          <a:xfrm>
            <a:off x="1066942" y="3149600"/>
            <a:ext cx="10199146" cy="711200"/>
          </a:xfrm>
          <a:prstGeom prst="rect">
            <a:avLst/>
          </a:prstGeom>
        </p:spPr>
        <p:txBody>
          <a:bodyPr/>
          <a:lstStyle>
            <a:lvl1pPr marL="0" indent="0">
              <a:buNone/>
              <a:defRPr>
                <a:solidFill>
                  <a:schemeClr val="tx1"/>
                </a:solidFill>
                <a:latin typeface="+mj-lt"/>
                <a:cs typeface="Calibri" panose="020F0502020204030204" pitchFamily="34" charset="0"/>
              </a:defRPr>
            </a:lvl1pPr>
          </a:lstStyle>
          <a:p>
            <a:pPr lvl="0"/>
            <a:r>
              <a:rPr lang="de-DE" dirty="0"/>
              <a:t>Zwischenfolie</a:t>
            </a:r>
          </a:p>
        </p:txBody>
      </p:sp>
    </p:spTree>
    <p:extLst>
      <p:ext uri="{BB962C8B-B14F-4D97-AF65-F5344CB8AC3E}">
        <p14:creationId xmlns:p14="http://schemas.microsoft.com/office/powerpoint/2010/main" val="3640741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Zwischenfolie">
    <p:spTree>
      <p:nvGrpSpPr>
        <p:cNvPr id="1" name=""/>
        <p:cNvGrpSpPr/>
        <p:nvPr/>
      </p:nvGrpSpPr>
      <p:grpSpPr>
        <a:xfrm>
          <a:off x="0" y="0"/>
          <a:ext cx="0" cy="0"/>
          <a:chOff x="0" y="0"/>
          <a:chExt cx="0" cy="0"/>
        </a:xfrm>
      </p:grpSpPr>
      <p:sp>
        <p:nvSpPr>
          <p:cNvPr id="3" name="Eine Ecke des Rechtecks abrunden 2"/>
          <p:cNvSpPr/>
          <p:nvPr userDrawn="1"/>
        </p:nvSpPr>
        <p:spPr>
          <a:xfrm flipV="1">
            <a:off x="0" y="0"/>
            <a:ext cx="11506954" cy="5841123"/>
          </a:xfrm>
          <a:prstGeom prst="round1Rect">
            <a:avLst>
              <a:gd name="adj" fmla="val 21110"/>
            </a:avLst>
          </a:prstGeom>
          <a:solidFill>
            <a:srgbClr val="3983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7" name="Textplatzhalter 6"/>
          <p:cNvSpPr>
            <a:spLocks noGrp="1"/>
          </p:cNvSpPr>
          <p:nvPr>
            <p:ph type="body" sz="quarter" idx="10" hasCustomPrompt="1"/>
          </p:nvPr>
        </p:nvSpPr>
        <p:spPr>
          <a:xfrm>
            <a:off x="1066944" y="3149600"/>
            <a:ext cx="10276783" cy="711200"/>
          </a:xfrm>
          <a:prstGeom prst="rect">
            <a:avLst/>
          </a:prstGeom>
        </p:spPr>
        <p:txBody>
          <a:bodyPr/>
          <a:lstStyle>
            <a:lvl1pPr marL="0" indent="0">
              <a:buNone/>
              <a:defRPr>
                <a:solidFill>
                  <a:schemeClr val="bg1"/>
                </a:solidFill>
                <a:latin typeface="+mj-lt"/>
                <a:cs typeface="Calibri" panose="020F0502020204030204" pitchFamily="34" charset="0"/>
              </a:defRPr>
            </a:lvl1pPr>
          </a:lstStyle>
          <a:p>
            <a:pPr lvl="0"/>
            <a:r>
              <a:rPr lang="de-DE" dirty="0"/>
              <a:t>Zwischenfolie</a:t>
            </a:r>
          </a:p>
        </p:txBody>
      </p:sp>
    </p:spTree>
    <p:extLst>
      <p:ext uri="{BB962C8B-B14F-4D97-AF65-F5344CB8AC3E}">
        <p14:creationId xmlns:p14="http://schemas.microsoft.com/office/powerpoint/2010/main" val="31678751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Zwischenfolie">
    <p:spTree>
      <p:nvGrpSpPr>
        <p:cNvPr id="1" name=""/>
        <p:cNvGrpSpPr/>
        <p:nvPr/>
      </p:nvGrpSpPr>
      <p:grpSpPr>
        <a:xfrm>
          <a:off x="0" y="0"/>
          <a:ext cx="0" cy="0"/>
          <a:chOff x="0" y="0"/>
          <a:chExt cx="0" cy="0"/>
        </a:xfrm>
      </p:grpSpPr>
      <p:sp>
        <p:nvSpPr>
          <p:cNvPr id="3" name="Eine Ecke des Rechtecks abrunden 2"/>
          <p:cNvSpPr/>
          <p:nvPr userDrawn="1"/>
        </p:nvSpPr>
        <p:spPr>
          <a:xfrm flipV="1">
            <a:off x="0" y="0"/>
            <a:ext cx="11506954" cy="5841123"/>
          </a:xfrm>
          <a:prstGeom prst="round1Rect">
            <a:avLst>
              <a:gd name="adj" fmla="val 21110"/>
            </a:avLst>
          </a:prstGeom>
          <a:solidFill>
            <a:srgbClr val="0051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7" name="Textplatzhalter 6"/>
          <p:cNvSpPr>
            <a:spLocks noGrp="1"/>
          </p:cNvSpPr>
          <p:nvPr>
            <p:ph type="body" sz="quarter" idx="10" hasCustomPrompt="1"/>
          </p:nvPr>
        </p:nvSpPr>
        <p:spPr>
          <a:xfrm>
            <a:off x="1066945" y="3149600"/>
            <a:ext cx="10156014" cy="711200"/>
          </a:xfrm>
          <a:prstGeom prst="rect">
            <a:avLst/>
          </a:prstGeom>
        </p:spPr>
        <p:txBody>
          <a:bodyPr/>
          <a:lstStyle>
            <a:lvl1pPr marL="0" indent="0">
              <a:buNone/>
              <a:defRPr>
                <a:solidFill>
                  <a:schemeClr val="bg1"/>
                </a:solidFill>
                <a:latin typeface="+mj-lt"/>
                <a:cs typeface="Calibri" panose="020F0502020204030204" pitchFamily="34" charset="0"/>
              </a:defRPr>
            </a:lvl1pPr>
          </a:lstStyle>
          <a:p>
            <a:pPr lvl="0"/>
            <a:r>
              <a:rPr lang="de-DE" dirty="0"/>
              <a:t>Zwischenfolie</a:t>
            </a:r>
          </a:p>
        </p:txBody>
      </p:sp>
    </p:spTree>
    <p:extLst>
      <p:ext uri="{BB962C8B-B14F-4D97-AF65-F5344CB8AC3E}">
        <p14:creationId xmlns:p14="http://schemas.microsoft.com/office/powerpoint/2010/main" val="8750252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Zwischenfolie">
    <p:spTree>
      <p:nvGrpSpPr>
        <p:cNvPr id="1" name=""/>
        <p:cNvGrpSpPr/>
        <p:nvPr/>
      </p:nvGrpSpPr>
      <p:grpSpPr>
        <a:xfrm>
          <a:off x="0" y="0"/>
          <a:ext cx="0" cy="0"/>
          <a:chOff x="0" y="0"/>
          <a:chExt cx="0" cy="0"/>
        </a:xfrm>
      </p:grpSpPr>
      <p:sp>
        <p:nvSpPr>
          <p:cNvPr id="3" name="Eine Ecke des Rechtecks abrunden 2"/>
          <p:cNvSpPr/>
          <p:nvPr userDrawn="1"/>
        </p:nvSpPr>
        <p:spPr>
          <a:xfrm flipV="1">
            <a:off x="0" y="0"/>
            <a:ext cx="11506954" cy="5841123"/>
          </a:xfrm>
          <a:prstGeom prst="round1Rect">
            <a:avLst>
              <a:gd name="adj" fmla="val 21110"/>
            </a:avLst>
          </a:prstGeom>
          <a:solidFill>
            <a:srgbClr val="CFD7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7" name="Textplatzhalter 6"/>
          <p:cNvSpPr>
            <a:spLocks noGrp="1"/>
          </p:cNvSpPr>
          <p:nvPr>
            <p:ph type="body" sz="quarter" idx="10" hasCustomPrompt="1"/>
          </p:nvPr>
        </p:nvSpPr>
        <p:spPr>
          <a:xfrm>
            <a:off x="1066943" y="3149600"/>
            <a:ext cx="10578708" cy="711200"/>
          </a:xfrm>
          <a:prstGeom prst="rect">
            <a:avLst/>
          </a:prstGeom>
        </p:spPr>
        <p:txBody>
          <a:bodyPr/>
          <a:lstStyle>
            <a:lvl1pPr marL="0" indent="0">
              <a:buNone/>
              <a:defRPr>
                <a:solidFill>
                  <a:schemeClr val="tx1"/>
                </a:solidFill>
                <a:latin typeface="+mj-lt"/>
                <a:cs typeface="Calibri" panose="020F0502020204030204" pitchFamily="34" charset="0"/>
              </a:defRPr>
            </a:lvl1pPr>
          </a:lstStyle>
          <a:p>
            <a:pPr lvl="0"/>
            <a:r>
              <a:rPr lang="de-DE" dirty="0"/>
              <a:t>Zwischenfolie</a:t>
            </a:r>
          </a:p>
        </p:txBody>
      </p:sp>
    </p:spTree>
    <p:extLst>
      <p:ext uri="{BB962C8B-B14F-4D97-AF65-F5344CB8AC3E}">
        <p14:creationId xmlns:p14="http://schemas.microsoft.com/office/powerpoint/2010/main" val="28864568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GIR Innenseite">
    <p:spTree>
      <p:nvGrpSpPr>
        <p:cNvPr id="1" name=""/>
        <p:cNvGrpSpPr/>
        <p:nvPr/>
      </p:nvGrpSpPr>
      <p:grpSpPr>
        <a:xfrm>
          <a:off x="0" y="0"/>
          <a:ext cx="0" cy="0"/>
          <a:chOff x="0" y="0"/>
          <a:chExt cx="0" cy="0"/>
        </a:xfrm>
      </p:grpSpPr>
      <p:cxnSp>
        <p:nvCxnSpPr>
          <p:cNvPr id="6" name="Gerade Verbindung 5"/>
          <p:cNvCxnSpPr/>
          <p:nvPr userDrawn="1"/>
        </p:nvCxnSpPr>
        <p:spPr>
          <a:xfrm>
            <a:off x="670985" y="6059713"/>
            <a:ext cx="10828867" cy="0"/>
          </a:xfrm>
          <a:prstGeom prst="line">
            <a:avLst/>
          </a:prstGeom>
          <a:ln w="6350">
            <a:solidFill>
              <a:srgbClr val="005187"/>
            </a:solidFill>
          </a:ln>
          <a:effectLst/>
        </p:spPr>
        <p:style>
          <a:lnRef idx="2">
            <a:schemeClr val="accent1"/>
          </a:lnRef>
          <a:fillRef idx="0">
            <a:schemeClr val="accent1"/>
          </a:fillRef>
          <a:effectRef idx="1">
            <a:schemeClr val="accent1"/>
          </a:effectRef>
          <a:fontRef idx="minor">
            <a:schemeClr val="tx1"/>
          </a:fontRef>
        </p:style>
      </p:cxnSp>
      <p:sp>
        <p:nvSpPr>
          <p:cNvPr id="7" name="Title 1"/>
          <p:cNvSpPr>
            <a:spLocks noGrp="1"/>
          </p:cNvSpPr>
          <p:nvPr>
            <p:ph type="title" hasCustomPrompt="1"/>
          </p:nvPr>
        </p:nvSpPr>
        <p:spPr>
          <a:xfrm>
            <a:off x="671180" y="534463"/>
            <a:ext cx="10849841" cy="763397"/>
          </a:xfrm>
          <a:prstGeom prst="rect">
            <a:avLst/>
          </a:prstGeom>
        </p:spPr>
        <p:txBody>
          <a:bodyPr lIns="0"/>
          <a:lstStyle>
            <a:lvl1pPr algn="l">
              <a:defRPr sz="2400" b="1" cap="none" baseline="0">
                <a:solidFill>
                  <a:schemeClr val="tx1"/>
                </a:solidFill>
                <a:latin typeface="+mj-lt"/>
                <a:cs typeface="Calibri" panose="020F0502020204030204" pitchFamily="34" charset="0"/>
              </a:defRPr>
            </a:lvl1pPr>
          </a:lstStyle>
          <a:p>
            <a:r>
              <a:rPr lang="de-DE" dirty="0"/>
              <a:t>Titelmasterformat durch klicken bearbeiten</a:t>
            </a:r>
            <a:endParaRPr lang="en-US" dirty="0"/>
          </a:p>
        </p:txBody>
      </p:sp>
      <p:sp>
        <p:nvSpPr>
          <p:cNvPr id="8" name="Content Placeholder 2"/>
          <p:cNvSpPr>
            <a:spLocks noGrp="1"/>
          </p:cNvSpPr>
          <p:nvPr>
            <p:ph idx="10" hasCustomPrompt="1"/>
          </p:nvPr>
        </p:nvSpPr>
        <p:spPr>
          <a:xfrm>
            <a:off x="671177" y="1741193"/>
            <a:ext cx="10849843" cy="4161131"/>
          </a:xfrm>
          <a:prstGeom prst="rect">
            <a:avLst/>
          </a:prstGeom>
        </p:spPr>
        <p:txBody>
          <a:bodyPr lIns="0"/>
          <a:lstStyle>
            <a:lvl1pPr marL="285750" indent="-285750">
              <a:spcBef>
                <a:spcPts val="0"/>
              </a:spcBef>
              <a:buFont typeface="Symbol" panose="05050102010706020507" pitchFamily="18" charset="2"/>
              <a:buChar char="-"/>
              <a:defRPr sz="2000" b="0">
                <a:solidFill>
                  <a:schemeClr val="tx1"/>
                </a:solidFill>
                <a:latin typeface="+mj-lt"/>
                <a:cs typeface="Calibri" panose="020F0502020204030204" pitchFamily="34" charset="0"/>
              </a:defRPr>
            </a:lvl1pPr>
            <a:lvl2pPr marL="265107" indent="-265107">
              <a:spcBef>
                <a:spcPts val="0"/>
              </a:spcBef>
              <a:buFont typeface="Symbol" panose="05050102010706020507" pitchFamily="18" charset="2"/>
              <a:buChar char="-"/>
              <a:defRPr sz="1600">
                <a:solidFill>
                  <a:schemeClr val="tx1"/>
                </a:solidFill>
                <a:latin typeface="Calibri" panose="020F0502020204030204" pitchFamily="34" charset="0"/>
                <a:cs typeface="Calibri" panose="020F0502020204030204" pitchFamily="34" charset="0"/>
              </a:defRPr>
            </a:lvl2pPr>
            <a:lvl3pPr marL="715945" indent="-266693">
              <a:spcBef>
                <a:spcPts val="0"/>
              </a:spcBef>
              <a:buFont typeface="Symbol" panose="05050102010706020507" pitchFamily="18" charset="2"/>
              <a:buChar char="-"/>
              <a:defRPr sz="2000">
                <a:solidFill>
                  <a:schemeClr val="tx1"/>
                </a:solidFill>
                <a:latin typeface="+mj-lt"/>
                <a:cs typeface="Calibri" panose="020F0502020204030204" pitchFamily="34" charset="0"/>
              </a:defRPr>
            </a:lvl3pPr>
            <a:lvl4pPr marL="1165196" indent="-265107">
              <a:spcBef>
                <a:spcPts val="0"/>
              </a:spcBef>
              <a:buFont typeface="Symbol" panose="05050102010706020507" pitchFamily="18" charset="2"/>
              <a:buChar char="-"/>
              <a:defRPr sz="2000">
                <a:solidFill>
                  <a:schemeClr val="tx1"/>
                </a:solidFill>
                <a:latin typeface="+mj-lt"/>
                <a:cs typeface="Calibri" panose="020F0502020204030204" pitchFamily="34" charset="0"/>
              </a:defRPr>
            </a:lvl4pPr>
            <a:lvl5pPr marL="1792243" indent="-354004">
              <a:spcBef>
                <a:spcPts val="0"/>
              </a:spcBef>
              <a:buFont typeface="Symbol" panose="05050102010706020507" pitchFamily="18" charset="2"/>
              <a:buChar char="-"/>
              <a:defRPr sz="1600">
                <a:solidFill>
                  <a:schemeClr val="tx1"/>
                </a:solidFill>
                <a:latin typeface="Calibri" panose="020F0502020204030204" pitchFamily="34" charset="0"/>
                <a:cs typeface="Calibri" panose="020F0502020204030204" pitchFamily="34" charset="0"/>
              </a:defRPr>
            </a:lvl5pPr>
          </a:lstStyle>
          <a:p>
            <a:pPr lvl="0"/>
            <a:r>
              <a:rPr lang="de-DE" dirty="0"/>
              <a:t>Textmasterformat bearbeiten (Stil1)</a:t>
            </a:r>
          </a:p>
          <a:p>
            <a:pPr lvl="2"/>
            <a:r>
              <a:rPr lang="de-DE" dirty="0"/>
              <a:t>Zweite Ebene</a:t>
            </a:r>
          </a:p>
          <a:p>
            <a:pPr lvl="3"/>
            <a:r>
              <a:rPr lang="de-DE" dirty="0"/>
              <a:t>Dritte Ebene</a:t>
            </a:r>
          </a:p>
        </p:txBody>
      </p:sp>
      <p:pic>
        <p:nvPicPr>
          <p:cNvPr id="5" name="Grafik 4" descr="Ein Bild, das Text enthält.&#10;&#10;Automatisch generierte Beschreibung">
            <a:extLst>
              <a:ext uri="{FF2B5EF4-FFF2-40B4-BE49-F238E27FC236}">
                <a16:creationId xmlns:a16="http://schemas.microsoft.com/office/drawing/2014/main" id="{2A81C149-063C-8F16-6D62-6FD590121789}"/>
              </a:ext>
            </a:extLst>
          </p:cNvPr>
          <p:cNvPicPr>
            <a:picLocks noChangeAspect="1"/>
          </p:cNvPicPr>
          <p:nvPr userDrawn="1"/>
        </p:nvPicPr>
        <p:blipFill>
          <a:blip r:embed="rId2"/>
          <a:stretch>
            <a:fillRect/>
          </a:stretch>
        </p:blipFill>
        <p:spPr>
          <a:xfrm>
            <a:off x="601785" y="6069724"/>
            <a:ext cx="3098947" cy="693131"/>
          </a:xfrm>
          <a:prstGeom prst="rect">
            <a:avLst/>
          </a:prstGeom>
        </p:spPr>
      </p:pic>
    </p:spTree>
    <p:extLst>
      <p:ext uri="{BB962C8B-B14F-4D97-AF65-F5344CB8AC3E}">
        <p14:creationId xmlns:p14="http://schemas.microsoft.com/office/powerpoint/2010/main" val="13973278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2D66EC-D635-2148-83D6-1E2DBD0792EF}"/>
              </a:ext>
            </a:extLst>
          </p:cNvPr>
          <p:cNvSpPr>
            <a:spLocks noGrp="1"/>
          </p:cNvSpPr>
          <p:nvPr>
            <p:ph type="title" hasCustomPrompt="1"/>
          </p:nvPr>
        </p:nvSpPr>
        <p:spPr>
          <a:xfrm>
            <a:off x="907200" y="439200"/>
            <a:ext cx="9224352" cy="450000"/>
          </a:xfrm>
        </p:spPr>
        <p:txBody>
          <a:bodyPr wrap="none" lIns="0" tIns="0" rIns="0" bIns="0" anchor="t" anchorCtr="0">
            <a:noAutofit/>
          </a:bodyPr>
          <a:lstStyle>
            <a:lvl1pPr>
              <a:defRPr sz="2800" b="1" i="0">
                <a:latin typeface="+mj-lt"/>
                <a:ea typeface="Meiryo UI" panose="020B0604030504040204" pitchFamily="34" charset="-128"/>
                <a:cs typeface="Arial" panose="020B0604020202020204" pitchFamily="34" charset="0"/>
              </a:defRPr>
            </a:lvl1pPr>
          </a:lstStyle>
          <a:p>
            <a:r>
              <a:rPr kumimoji="1" lang="en-US" altLang="ja-JP" dirty="0"/>
              <a:t>Header Title</a:t>
            </a:r>
            <a:endParaRPr kumimoji="1" lang="ja-JP" altLang="en-US" dirty="0"/>
          </a:p>
        </p:txBody>
      </p:sp>
      <p:sp>
        <p:nvSpPr>
          <p:cNvPr id="7" name="object 98">
            <a:extLst>
              <a:ext uri="{FF2B5EF4-FFF2-40B4-BE49-F238E27FC236}">
                <a16:creationId xmlns:a16="http://schemas.microsoft.com/office/drawing/2014/main" id="{7B01802A-C417-7C44-AF16-801004E30A4A}"/>
              </a:ext>
            </a:extLst>
          </p:cNvPr>
          <p:cNvSpPr/>
          <p:nvPr userDrawn="1"/>
        </p:nvSpPr>
        <p:spPr>
          <a:xfrm>
            <a:off x="0" y="458749"/>
            <a:ext cx="767410" cy="298800"/>
          </a:xfrm>
          <a:prstGeom prst="rect">
            <a:avLst/>
          </a:prstGeom>
          <a:blipFill>
            <a:blip r:embed="rId2" cstate="print"/>
            <a:stretch>
              <a:fillRect/>
            </a:stretch>
          </a:blipFill>
        </p:spPr>
        <p:txBody>
          <a:bodyPr wrap="none" lIns="0" tIns="0" rIns="0" bIns="0" rtlCol="0"/>
          <a:lstStyle/>
          <a:p>
            <a:endParaRPr/>
          </a:p>
        </p:txBody>
      </p:sp>
      <p:sp>
        <p:nvSpPr>
          <p:cNvPr id="6" name="テキスト プレースホルダー 3">
            <a:extLst>
              <a:ext uri="{FF2B5EF4-FFF2-40B4-BE49-F238E27FC236}">
                <a16:creationId xmlns:a16="http://schemas.microsoft.com/office/drawing/2014/main" id="{9E628F0E-02C2-5C45-919D-2C0D4674F8B3}"/>
              </a:ext>
            </a:extLst>
          </p:cNvPr>
          <p:cNvSpPr>
            <a:spLocks noGrp="1"/>
          </p:cNvSpPr>
          <p:nvPr>
            <p:ph type="body" sz="quarter" idx="12" hasCustomPrompt="1"/>
          </p:nvPr>
        </p:nvSpPr>
        <p:spPr>
          <a:xfrm>
            <a:off x="922439" y="1293550"/>
            <a:ext cx="10523435" cy="4907224"/>
          </a:xfrm>
          <a:prstGeom prst="rect">
            <a:avLst/>
          </a:prstGeom>
        </p:spPr>
        <p:txBody>
          <a:bodyPr lIns="0" tIns="0" rIns="0" bIns="0">
            <a:noAutofit/>
          </a:bodyPr>
          <a:lstStyle>
            <a:lvl1pPr marL="270000" indent="-270000" fontAlgn="ctr">
              <a:lnSpc>
                <a:spcPct val="100000"/>
              </a:lnSpc>
              <a:spcBef>
                <a:spcPts val="1200"/>
              </a:spcBef>
              <a:spcAft>
                <a:spcPts val="600"/>
              </a:spcAft>
              <a:buSzPct val="125000"/>
              <a:buFontTx/>
              <a:buBlip>
                <a:blip r:embed="rId3"/>
              </a:buBlip>
              <a:defRPr sz="2400" b="1">
                <a:latin typeface="+mj-lt"/>
              </a:defRPr>
            </a:lvl1pPr>
            <a:lvl2pPr marL="414000" indent="-126000" fontAlgn="ctr">
              <a:lnSpc>
                <a:spcPct val="100000"/>
              </a:lnSpc>
              <a:spcBef>
                <a:spcPts val="600"/>
              </a:spcBef>
              <a:spcAft>
                <a:spcPts val="300"/>
              </a:spcAft>
              <a:buSzPct val="120000"/>
              <a:buFontTx/>
              <a:buBlip>
                <a:blip r:embed="rId4"/>
              </a:buBlip>
              <a:tabLst/>
              <a:defRPr sz="2000" b="0">
                <a:latin typeface="+mj-lt"/>
              </a:defRPr>
            </a:lvl2pPr>
            <a:lvl3pPr marL="540000" indent="-126000" fontAlgn="ctr">
              <a:lnSpc>
                <a:spcPct val="100000"/>
              </a:lnSpc>
              <a:spcBef>
                <a:spcPts val="600"/>
              </a:spcBef>
              <a:spcAft>
                <a:spcPts val="200"/>
              </a:spcAft>
              <a:buClr>
                <a:schemeClr val="tx2"/>
              </a:buClr>
              <a:tabLst/>
              <a:defRPr sz="1600">
                <a:latin typeface="+mj-lt"/>
              </a:defRPr>
            </a:lvl3pPr>
            <a:lvl4pPr marL="630000" indent="-90000" fontAlgn="ctr">
              <a:lnSpc>
                <a:spcPct val="100000"/>
              </a:lnSpc>
              <a:spcBef>
                <a:spcPts val="600"/>
              </a:spcBef>
              <a:spcAft>
                <a:spcPts val="100"/>
              </a:spcAft>
              <a:buClr>
                <a:schemeClr val="tx1"/>
              </a:buClr>
              <a:tabLst/>
              <a:defRPr sz="1300">
                <a:latin typeface="+mj-lt"/>
              </a:defRPr>
            </a:lvl4pPr>
            <a:lvl5pPr marL="720000" indent="-90000" fontAlgn="ctr">
              <a:lnSpc>
                <a:spcPct val="100000"/>
              </a:lnSpc>
              <a:spcBef>
                <a:spcPts val="600"/>
              </a:spcBef>
              <a:spcAft>
                <a:spcPts val="0"/>
              </a:spcAft>
              <a:buClr>
                <a:schemeClr val="tx1"/>
              </a:buClr>
              <a:tabLst/>
              <a:defRPr sz="1000">
                <a:latin typeface="+mj-lt"/>
              </a:defRPr>
            </a:lvl5pPr>
          </a:lstStyle>
          <a:p>
            <a:pPr lvl="0"/>
            <a:r>
              <a:rPr kumimoji="1" lang="en-US" altLang="ja-JP" dirty="0"/>
              <a:t>Text level 1 : Arial Bold 24pt</a:t>
            </a:r>
            <a:endParaRPr kumimoji="1" lang="ja-JP" altLang="en-US" dirty="0"/>
          </a:p>
          <a:p>
            <a:pPr lvl="1"/>
            <a:r>
              <a:rPr kumimoji="1" lang="en-US" altLang="ja-JP" dirty="0"/>
              <a:t>Text level 2 : Arial 20pt</a:t>
            </a:r>
          </a:p>
          <a:p>
            <a:pPr lvl="2"/>
            <a:r>
              <a:rPr kumimoji="1" lang="en-US" altLang="ja-JP" dirty="0"/>
              <a:t>Text level 3 : Arial 16pt</a:t>
            </a:r>
          </a:p>
          <a:p>
            <a:pPr lvl="3"/>
            <a:r>
              <a:rPr kumimoji="1" lang="en-US" altLang="ja-JP" dirty="0"/>
              <a:t>Text level 4 : Arial 13pt</a:t>
            </a:r>
          </a:p>
          <a:p>
            <a:pPr lvl="4"/>
            <a:r>
              <a:rPr kumimoji="1" lang="en-US" altLang="ja-JP" dirty="0"/>
              <a:t>Text level 5 : Arial 10pt</a:t>
            </a:r>
          </a:p>
          <a:p>
            <a:pPr lvl="4"/>
            <a:endParaRPr kumimoji="1" lang="ja-JP" altLang="en-US" dirty="0"/>
          </a:p>
        </p:txBody>
      </p:sp>
    </p:spTree>
    <p:extLst>
      <p:ext uri="{BB962C8B-B14F-4D97-AF65-F5344CB8AC3E}">
        <p14:creationId xmlns:p14="http://schemas.microsoft.com/office/powerpoint/2010/main" val="1161301048"/>
      </p:ext>
    </p:extLst>
  </p:cSld>
  <p:clrMapOvr>
    <a:masterClrMapping/>
  </p:clrMapOvr>
  <p:extLst>
    <p:ext uri="{DCECCB84-F9BA-43D5-87BE-67443E8EF086}">
      <p15:sldGuideLst xmlns:p15="http://schemas.microsoft.com/office/powerpoint/2012/main">
        <p15:guide id="1" orient="horz" pos="564">
          <p15:clr>
            <a:srgbClr val="A4A3A4"/>
          </p15:clr>
        </p15:guide>
        <p15:guide id="2" pos="574">
          <p15:clr>
            <a:srgbClr val="A4A3A4"/>
          </p15:clr>
        </p15:guide>
        <p15:guide id="3" pos="7210">
          <p15:clr>
            <a:srgbClr val="A4A3A4"/>
          </p15:clr>
        </p15:guide>
        <p15:guide id="4" orient="horz" pos="3906">
          <p15:clr>
            <a:srgbClr val="A4A3A4"/>
          </p15:clr>
        </p15:guide>
        <p15:guide id="5" orient="horz" pos="274">
          <p15:clr>
            <a:srgbClr val="A4A3A4"/>
          </p15:clr>
        </p15:guide>
        <p15:guide id="6" orient="horz" pos="723">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el">
    <p:spTree>
      <p:nvGrpSpPr>
        <p:cNvPr id="1" name=""/>
        <p:cNvGrpSpPr/>
        <p:nvPr/>
      </p:nvGrpSpPr>
      <p:grpSpPr>
        <a:xfrm>
          <a:off x="0" y="0"/>
          <a:ext cx="0" cy="0"/>
          <a:chOff x="0" y="0"/>
          <a:chExt cx="0" cy="0"/>
        </a:xfrm>
      </p:grpSpPr>
      <p:sp>
        <p:nvSpPr>
          <p:cNvPr id="8" name="Eine Ecke des Rechtecks abrunden 7"/>
          <p:cNvSpPr/>
          <p:nvPr userDrawn="1"/>
        </p:nvSpPr>
        <p:spPr>
          <a:xfrm flipH="1">
            <a:off x="2" y="783772"/>
            <a:ext cx="12191997" cy="6074229"/>
          </a:xfrm>
          <a:prstGeom prst="round1Rect">
            <a:avLst>
              <a:gd name="adj" fmla="val 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solidFill>
                <a:prstClr val="white"/>
              </a:solidFill>
            </a:endParaRPr>
          </a:p>
        </p:txBody>
      </p:sp>
      <p:pic>
        <p:nvPicPr>
          <p:cNvPr id="2" name="Bild 17"/>
          <p:cNvPicPr>
            <a:picLocks noChangeAspect="1"/>
          </p:cNvPicPr>
          <p:nvPr userDrawn="1"/>
        </p:nvPicPr>
        <p:blipFill rotWithShape="1">
          <a:blip r:embed="rId2">
            <a:extLst>
              <a:ext uri="{28A0092B-C50C-407E-A947-70E740481C1C}">
                <a14:useLocalDpi xmlns:a14="http://schemas.microsoft.com/office/drawing/2010/main" val="0"/>
              </a:ext>
            </a:extLst>
          </a:blip>
          <a:srcRect l="5561"/>
          <a:stretch/>
        </p:blipFill>
        <p:spPr>
          <a:xfrm>
            <a:off x="1" y="332001"/>
            <a:ext cx="12190943" cy="6525596"/>
          </a:xfrm>
          <a:prstGeom prst="rect">
            <a:avLst/>
          </a:prstGeom>
          <a:solidFill>
            <a:srgbClr val="39837D"/>
          </a:solidFill>
        </p:spPr>
      </p:pic>
      <p:sp>
        <p:nvSpPr>
          <p:cNvPr id="6" name="Eine Ecke des Rechtecks abrunden 5"/>
          <p:cNvSpPr/>
          <p:nvPr userDrawn="1"/>
        </p:nvSpPr>
        <p:spPr>
          <a:xfrm flipH="1">
            <a:off x="0" y="0"/>
            <a:ext cx="12190944" cy="1259714"/>
          </a:xfrm>
          <a:prstGeom prst="round1Rect">
            <a:avLst>
              <a:gd name="adj" fmla="val 0"/>
            </a:avLst>
          </a:prstGeom>
          <a:solidFill>
            <a:srgbClr val="1A43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de-DE" sz="1800">
              <a:solidFill>
                <a:prstClr val="white"/>
              </a:solidFill>
            </a:endParaRPr>
          </a:p>
        </p:txBody>
      </p:sp>
    </p:spTree>
    <p:extLst>
      <p:ext uri="{BB962C8B-B14F-4D97-AF65-F5344CB8AC3E}">
        <p14:creationId xmlns:p14="http://schemas.microsoft.com/office/powerpoint/2010/main" val="39587338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143716"/>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9" r:id="rId3"/>
    <p:sldLayoutId id="2147483664" r:id="rId4"/>
    <p:sldLayoutId id="2147483665" r:id="rId5"/>
    <p:sldLayoutId id="2147483666" r:id="rId6"/>
    <p:sldLayoutId id="2147483649" r:id="rId7"/>
    <p:sldLayoutId id="2147483663" r:id="rId8"/>
    <p:sldLayoutId id="2147483667" r:id="rId9"/>
  </p:sldLayoutIdLst>
  <p:hf sldNum="0"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p:cNvSpPr/>
          <p:nvPr/>
        </p:nvSpPr>
        <p:spPr>
          <a:xfrm>
            <a:off x="540533" y="2326700"/>
            <a:ext cx="10856388" cy="3539430"/>
          </a:xfrm>
          <a:prstGeom prst="rect">
            <a:avLst/>
          </a:prstGeom>
        </p:spPr>
        <p:txBody>
          <a:bodyPr wrap="square" lIns="91440" tIns="45720" rIns="91440" bIns="45720" anchor="t">
            <a:spAutoFit/>
          </a:bodyPr>
          <a:lstStyle/>
          <a:p>
            <a:r>
              <a:rPr lang="de-DE" sz="6000" b="1" dirty="0">
                <a:solidFill>
                  <a:schemeClr val="bg1"/>
                </a:solidFill>
                <a:latin typeface="+mj-lt"/>
                <a:ea typeface="Inter" panose="02000503000000020004" pitchFamily="2" charset="0"/>
                <a:cs typeface="Inter" panose="02000503000000020004" pitchFamily="2" charset="0"/>
              </a:rPr>
              <a:t>Morbiditäts- und Mortalitäts-konferenz</a:t>
            </a:r>
            <a:endParaRPr lang="de-DE" sz="2800" b="1" dirty="0">
              <a:solidFill>
                <a:schemeClr val="bg1"/>
              </a:solidFill>
              <a:latin typeface="+mj-lt"/>
            </a:endParaRPr>
          </a:p>
          <a:p>
            <a:endParaRPr lang="de-DE" sz="2800" b="1" dirty="0">
              <a:solidFill>
                <a:schemeClr val="bg1"/>
              </a:solidFill>
              <a:latin typeface="+mj-lt"/>
            </a:endParaRPr>
          </a:p>
          <a:p>
            <a:endParaRPr lang="de-DE" sz="2800" b="1" dirty="0">
              <a:solidFill>
                <a:schemeClr val="bg1"/>
              </a:solidFill>
              <a:latin typeface="+mj-lt"/>
            </a:endParaRPr>
          </a:p>
          <a:p>
            <a:endParaRPr lang="de-DE" sz="2800" b="1" dirty="0">
              <a:solidFill>
                <a:schemeClr val="bg1"/>
              </a:solidFill>
              <a:latin typeface="+mj-lt"/>
            </a:endParaRPr>
          </a:p>
          <a:p>
            <a:r>
              <a:rPr lang="pt-BR" sz="2000" dirty="0" err="1">
                <a:solidFill>
                  <a:schemeClr val="bg1"/>
                </a:solidFill>
                <a:latin typeface="+mj-lt"/>
                <a:ea typeface="Inter" panose="02000503000000020004" pitchFamily="2" charset="0"/>
                <a:cs typeface="Inter" panose="02000503000000020004" pitchFamily="2" charset="0"/>
              </a:rPr>
              <a:t>Name</a:t>
            </a:r>
            <a:r>
              <a:rPr lang="pt-BR" sz="2000" dirty="0">
                <a:solidFill>
                  <a:schemeClr val="bg1"/>
                </a:solidFill>
                <a:latin typeface="+mj-lt"/>
                <a:ea typeface="Inter" panose="02000503000000020004" pitchFamily="2" charset="0"/>
                <a:cs typeface="Inter" panose="02000503000000020004" pitchFamily="2" charset="0"/>
              </a:rPr>
              <a:t>, </a:t>
            </a:r>
            <a:r>
              <a:rPr lang="pt-BR" sz="2000" dirty="0" err="1">
                <a:solidFill>
                  <a:schemeClr val="bg1"/>
                </a:solidFill>
                <a:latin typeface="+mj-lt"/>
                <a:ea typeface="Inter" panose="02000503000000020004" pitchFamily="2" charset="0"/>
                <a:cs typeface="Inter" panose="02000503000000020004" pitchFamily="2" charset="0"/>
              </a:rPr>
              <a:t>Ort</a:t>
            </a:r>
            <a:r>
              <a:rPr lang="pt-BR" sz="2000" dirty="0">
                <a:solidFill>
                  <a:schemeClr val="bg1"/>
                </a:solidFill>
                <a:latin typeface="+mj-lt"/>
                <a:ea typeface="Inter" panose="02000503000000020004" pitchFamily="2" charset="0"/>
                <a:cs typeface="Inter" panose="02000503000000020004" pitchFamily="2" charset="0"/>
              </a:rPr>
              <a:t>, Datum</a:t>
            </a:r>
          </a:p>
        </p:txBody>
      </p:sp>
      <p:pic>
        <p:nvPicPr>
          <p:cNvPr id="5" name="Grafik 4" descr="Ein Bild, das Text enthält.&#10;&#10;Automatisch generierte Beschreibung">
            <a:extLst>
              <a:ext uri="{FF2B5EF4-FFF2-40B4-BE49-F238E27FC236}">
                <a16:creationId xmlns:a16="http://schemas.microsoft.com/office/drawing/2014/main" id="{0674B51C-4566-C0EB-C5D2-F80F0A70C8E8}"/>
              </a:ext>
            </a:extLst>
          </p:cNvPr>
          <p:cNvPicPr>
            <a:picLocks noChangeAspect="1"/>
          </p:cNvPicPr>
          <p:nvPr/>
        </p:nvPicPr>
        <p:blipFill>
          <a:blip r:embed="rId3"/>
          <a:stretch>
            <a:fillRect/>
          </a:stretch>
        </p:blipFill>
        <p:spPr>
          <a:xfrm>
            <a:off x="466581" y="-62151"/>
            <a:ext cx="5749492" cy="1285970"/>
          </a:xfrm>
          <a:prstGeom prst="rect">
            <a:avLst/>
          </a:prstGeom>
        </p:spPr>
      </p:pic>
    </p:spTree>
    <p:extLst>
      <p:ext uri="{BB962C8B-B14F-4D97-AF65-F5344CB8AC3E}">
        <p14:creationId xmlns:p14="http://schemas.microsoft.com/office/powerpoint/2010/main" val="3009464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8D135-C80F-D595-29EF-12B0F1C719E2}"/>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CD16D9B8-1421-8495-F794-6CC86E2E8F47}"/>
              </a:ext>
            </a:extLst>
          </p:cNvPr>
          <p:cNvSpPr>
            <a:spLocks noGrp="1"/>
          </p:cNvSpPr>
          <p:nvPr>
            <p:ph type="body" sz="quarter" idx="10"/>
          </p:nvPr>
        </p:nvSpPr>
        <p:spPr/>
        <p:txBody>
          <a:bodyPr/>
          <a:lstStyle/>
          <a:p>
            <a:r>
              <a:rPr lang="de-DE" dirty="0"/>
              <a:t>Fallvorstellung</a:t>
            </a:r>
          </a:p>
        </p:txBody>
      </p:sp>
    </p:spTree>
    <p:extLst>
      <p:ext uri="{BB962C8B-B14F-4D97-AF65-F5344CB8AC3E}">
        <p14:creationId xmlns:p14="http://schemas.microsoft.com/office/powerpoint/2010/main" val="2839040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1180" y="534463"/>
            <a:ext cx="10849841" cy="763397"/>
          </a:xfrm>
        </p:spPr>
        <p:txBody>
          <a:bodyPr/>
          <a:lstStyle/>
          <a:p>
            <a:r>
              <a:rPr lang="de-DE" altLang="de-DE" sz="2400" dirty="0">
                <a:solidFill>
                  <a:schemeClr val="accent6">
                    <a:lumMod val="50000"/>
                  </a:schemeClr>
                </a:solidFill>
                <a:latin typeface="Arial" pitchFamily="34" charset="0"/>
              </a:rPr>
              <a:t>Zusammenfassung des Behandlungsverlaufes und der </a:t>
            </a:r>
            <a:br>
              <a:rPr lang="de-DE" altLang="de-DE" sz="2400" dirty="0">
                <a:solidFill>
                  <a:schemeClr val="accent6">
                    <a:lumMod val="50000"/>
                  </a:schemeClr>
                </a:solidFill>
                <a:latin typeface="Arial" pitchFamily="34" charset="0"/>
              </a:rPr>
            </a:br>
            <a:r>
              <a:rPr lang="de-DE" altLang="de-DE" sz="2400" dirty="0">
                <a:solidFill>
                  <a:schemeClr val="accent6">
                    <a:lumMod val="50000"/>
                  </a:schemeClr>
                </a:solidFill>
                <a:latin typeface="Arial" pitchFamily="34" charset="0"/>
              </a:rPr>
              <a:t>relevanten anamnestischen und klinischen Befunde</a:t>
            </a:r>
            <a:endParaRPr lang="de-DE" dirty="0"/>
          </a:p>
        </p:txBody>
      </p:sp>
      <p:sp>
        <p:nvSpPr>
          <p:cNvPr id="5" name="Inhaltsplatzhalter 4"/>
          <p:cNvSpPr>
            <a:spLocks noGrp="1"/>
          </p:cNvSpPr>
          <p:nvPr>
            <p:ph idx="10"/>
          </p:nvPr>
        </p:nvSpPr>
        <p:spPr>
          <a:xfrm>
            <a:off x="671177" y="1741193"/>
            <a:ext cx="10849843" cy="4161131"/>
          </a:xfrm>
        </p:spPr>
        <p:txBody>
          <a:bodyPr lIns="0" tIns="45720" rIns="91440" bIns="45720" anchor="t"/>
          <a:lstStyle/>
          <a:p>
            <a:pPr lvl="0"/>
            <a:r>
              <a:rPr lang="de-DE" dirty="0"/>
              <a:t>Text</a:t>
            </a:r>
          </a:p>
        </p:txBody>
      </p:sp>
    </p:spTree>
    <p:extLst>
      <p:ext uri="{BB962C8B-B14F-4D97-AF65-F5344CB8AC3E}">
        <p14:creationId xmlns:p14="http://schemas.microsoft.com/office/powerpoint/2010/main" val="2186934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A7ECC-404B-0CA2-B10A-5665D10D92B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DE98AA1-402A-0065-9512-4F5389F3E0D2}"/>
              </a:ext>
            </a:extLst>
          </p:cNvPr>
          <p:cNvSpPr>
            <a:spLocks noGrp="1"/>
          </p:cNvSpPr>
          <p:nvPr>
            <p:ph type="title"/>
          </p:nvPr>
        </p:nvSpPr>
        <p:spPr>
          <a:xfrm>
            <a:off x="671180" y="534463"/>
            <a:ext cx="10849841" cy="763397"/>
          </a:xfrm>
        </p:spPr>
        <p:txBody>
          <a:bodyPr/>
          <a:lstStyle/>
          <a:p>
            <a:r>
              <a:rPr lang="de-DE" altLang="de-DE" sz="2400" dirty="0">
                <a:latin typeface="Arial" pitchFamily="34" charset="0"/>
              </a:rPr>
              <a:t>Beschreibung des kritischen Ereignisses</a:t>
            </a:r>
            <a:endParaRPr lang="de-DE" dirty="0"/>
          </a:p>
        </p:txBody>
      </p:sp>
      <p:sp>
        <p:nvSpPr>
          <p:cNvPr id="5" name="Inhaltsplatzhalter 4">
            <a:extLst>
              <a:ext uri="{FF2B5EF4-FFF2-40B4-BE49-F238E27FC236}">
                <a16:creationId xmlns:a16="http://schemas.microsoft.com/office/drawing/2014/main" id="{D355405D-C43D-FC4B-E743-F1264D928F3A}"/>
              </a:ext>
            </a:extLst>
          </p:cNvPr>
          <p:cNvSpPr>
            <a:spLocks noGrp="1"/>
          </p:cNvSpPr>
          <p:nvPr>
            <p:ph idx="10"/>
          </p:nvPr>
        </p:nvSpPr>
        <p:spPr>
          <a:xfrm>
            <a:off x="671177" y="1741193"/>
            <a:ext cx="10849843" cy="4161131"/>
          </a:xfrm>
        </p:spPr>
        <p:txBody>
          <a:bodyPr lIns="0" tIns="45720" rIns="91440" bIns="45720" anchor="t"/>
          <a:lstStyle/>
          <a:p>
            <a:pPr lvl="0"/>
            <a:r>
              <a:rPr lang="de-DE" dirty="0"/>
              <a:t>Text</a:t>
            </a:r>
          </a:p>
        </p:txBody>
      </p:sp>
    </p:spTree>
    <p:extLst>
      <p:ext uri="{BB962C8B-B14F-4D97-AF65-F5344CB8AC3E}">
        <p14:creationId xmlns:p14="http://schemas.microsoft.com/office/powerpoint/2010/main" val="1283069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4924D-6DD8-81A4-8340-51114C95C3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D738DBC-9C3A-F5AF-A65E-82E24FFACE1B}"/>
              </a:ext>
            </a:extLst>
          </p:cNvPr>
          <p:cNvSpPr>
            <a:spLocks noGrp="1"/>
          </p:cNvSpPr>
          <p:nvPr>
            <p:ph type="title"/>
          </p:nvPr>
        </p:nvSpPr>
        <p:spPr>
          <a:xfrm>
            <a:off x="671180" y="534463"/>
            <a:ext cx="10849841" cy="763397"/>
          </a:xfrm>
        </p:spPr>
        <p:txBody>
          <a:bodyPr/>
          <a:lstStyle/>
          <a:p>
            <a:r>
              <a:rPr lang="de-DE" altLang="de-DE" sz="2400" dirty="0">
                <a:latin typeface="Arial" pitchFamily="34" charset="0"/>
              </a:rPr>
              <a:t>Verlauf</a:t>
            </a:r>
            <a:endParaRPr lang="de-DE" dirty="0"/>
          </a:p>
        </p:txBody>
      </p:sp>
      <p:sp>
        <p:nvSpPr>
          <p:cNvPr id="5" name="Inhaltsplatzhalter 4">
            <a:extLst>
              <a:ext uri="{FF2B5EF4-FFF2-40B4-BE49-F238E27FC236}">
                <a16:creationId xmlns:a16="http://schemas.microsoft.com/office/drawing/2014/main" id="{D9FF3D19-1BD4-59EB-764B-D7C1D9BC931F}"/>
              </a:ext>
            </a:extLst>
          </p:cNvPr>
          <p:cNvSpPr>
            <a:spLocks noGrp="1"/>
          </p:cNvSpPr>
          <p:nvPr>
            <p:ph idx="10"/>
          </p:nvPr>
        </p:nvSpPr>
        <p:spPr>
          <a:xfrm>
            <a:off x="671177" y="1741193"/>
            <a:ext cx="10849843" cy="4161131"/>
          </a:xfrm>
        </p:spPr>
        <p:txBody>
          <a:bodyPr lIns="0" tIns="45720" rIns="91440" bIns="45720" anchor="t"/>
          <a:lstStyle/>
          <a:p>
            <a:pPr lvl="0"/>
            <a:r>
              <a:rPr lang="de-DE" dirty="0"/>
              <a:t>Text</a:t>
            </a:r>
          </a:p>
        </p:txBody>
      </p:sp>
    </p:spTree>
    <p:extLst>
      <p:ext uri="{BB962C8B-B14F-4D97-AF65-F5344CB8AC3E}">
        <p14:creationId xmlns:p14="http://schemas.microsoft.com/office/powerpoint/2010/main" val="3455925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059FB-2079-708B-8CE9-55DD1E8A93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D10787-EBDE-77E7-B64C-E8F9CD7596AB}"/>
              </a:ext>
            </a:extLst>
          </p:cNvPr>
          <p:cNvSpPr>
            <a:spLocks noGrp="1"/>
          </p:cNvSpPr>
          <p:nvPr>
            <p:ph type="title"/>
          </p:nvPr>
        </p:nvSpPr>
        <p:spPr>
          <a:xfrm>
            <a:off x="671180" y="534463"/>
            <a:ext cx="10849841" cy="763397"/>
          </a:xfrm>
        </p:spPr>
        <p:txBody>
          <a:bodyPr/>
          <a:lstStyle/>
          <a:p>
            <a:r>
              <a:rPr lang="de-DE" altLang="de-DE" sz="2400" dirty="0">
                <a:latin typeface="Arial" pitchFamily="34" charset="0"/>
              </a:rPr>
              <a:t>CIRSE-Komplikationsgrade </a:t>
            </a:r>
            <a:br>
              <a:rPr lang="de-DE" altLang="de-DE" sz="2400" dirty="0">
                <a:latin typeface="Arial" pitchFamily="34" charset="0"/>
              </a:rPr>
            </a:br>
            <a:r>
              <a:rPr lang="de-DE" altLang="de-DE" sz="2400" dirty="0">
                <a:latin typeface="Arial" pitchFamily="34" charset="0"/>
              </a:rPr>
              <a:t>(</a:t>
            </a:r>
            <a:r>
              <a:rPr lang="de-DE" altLang="de-DE" sz="2400" dirty="0" err="1">
                <a:latin typeface="Arial" pitchFamily="34" charset="0"/>
              </a:rPr>
              <a:t>Cardiovasc</a:t>
            </a:r>
            <a:r>
              <a:rPr lang="de-DE" altLang="de-DE" sz="2400" dirty="0">
                <a:latin typeface="Arial" pitchFamily="34" charset="0"/>
              </a:rPr>
              <a:t> Intervent </a:t>
            </a:r>
            <a:r>
              <a:rPr lang="de-DE" altLang="de-DE" sz="2400" dirty="0" err="1">
                <a:latin typeface="Arial" pitchFamily="34" charset="0"/>
              </a:rPr>
              <a:t>Radiol</a:t>
            </a:r>
            <a:r>
              <a:rPr lang="de-DE" altLang="de-DE" sz="2400" dirty="0">
                <a:latin typeface="Arial" pitchFamily="34" charset="0"/>
              </a:rPr>
              <a:t> 40, 1141–1146 (2017))</a:t>
            </a:r>
            <a:endParaRPr lang="de-DE" dirty="0"/>
          </a:p>
        </p:txBody>
      </p:sp>
      <p:sp>
        <p:nvSpPr>
          <p:cNvPr id="5" name="Inhaltsplatzhalter 4">
            <a:extLst>
              <a:ext uri="{FF2B5EF4-FFF2-40B4-BE49-F238E27FC236}">
                <a16:creationId xmlns:a16="http://schemas.microsoft.com/office/drawing/2014/main" id="{EB93AAA8-1473-3030-4C8C-8F3DA94F4EF8}"/>
              </a:ext>
            </a:extLst>
          </p:cNvPr>
          <p:cNvSpPr>
            <a:spLocks noGrp="1"/>
          </p:cNvSpPr>
          <p:nvPr>
            <p:ph idx="10"/>
          </p:nvPr>
        </p:nvSpPr>
        <p:spPr>
          <a:xfrm>
            <a:off x="2142699" y="1662363"/>
            <a:ext cx="9378321" cy="4161131"/>
          </a:xfrm>
        </p:spPr>
        <p:txBody>
          <a:bodyPr lIns="0" tIns="45720" rIns="91440" bIns="45720" anchor="t"/>
          <a:lstStyle/>
          <a:p>
            <a:pPr marL="0" lvl="0" indent="0">
              <a:spcAft>
                <a:spcPts val="600"/>
              </a:spcAft>
              <a:buNone/>
            </a:pPr>
            <a:r>
              <a:rPr lang="de-DE" dirty="0" err="1"/>
              <a:t>Complication</a:t>
            </a:r>
            <a:r>
              <a:rPr lang="de-DE" dirty="0"/>
              <a:t> </a:t>
            </a:r>
            <a:r>
              <a:rPr lang="de-DE" dirty="0" err="1"/>
              <a:t>during</a:t>
            </a:r>
            <a:r>
              <a:rPr lang="de-DE" dirty="0"/>
              <a:t> </a:t>
            </a:r>
            <a:r>
              <a:rPr lang="de-DE" dirty="0" err="1"/>
              <a:t>the</a:t>
            </a:r>
            <a:r>
              <a:rPr lang="de-DE" dirty="0"/>
              <a:t> </a:t>
            </a:r>
            <a:r>
              <a:rPr lang="de-DE" dirty="0" err="1"/>
              <a:t>procedure</a:t>
            </a:r>
            <a:r>
              <a:rPr lang="de-DE" dirty="0"/>
              <a:t> </a:t>
            </a:r>
            <a:r>
              <a:rPr lang="de-DE" dirty="0" err="1"/>
              <a:t>which</a:t>
            </a:r>
            <a:r>
              <a:rPr lang="de-DE" dirty="0"/>
              <a:t> </a:t>
            </a:r>
            <a:r>
              <a:rPr lang="de-DE" dirty="0" err="1"/>
              <a:t>could</a:t>
            </a:r>
            <a:r>
              <a:rPr lang="de-DE" dirty="0"/>
              <a:t> </a:t>
            </a:r>
            <a:r>
              <a:rPr lang="de-DE" dirty="0" err="1"/>
              <a:t>be</a:t>
            </a:r>
            <a:r>
              <a:rPr lang="de-DE" dirty="0"/>
              <a:t> </a:t>
            </a:r>
            <a:r>
              <a:rPr lang="de-DE" dirty="0" err="1"/>
              <a:t>solved</a:t>
            </a:r>
            <a:r>
              <a:rPr lang="de-DE" dirty="0"/>
              <a:t> </a:t>
            </a:r>
            <a:r>
              <a:rPr lang="de-DE" dirty="0" err="1"/>
              <a:t>within</a:t>
            </a:r>
            <a:r>
              <a:rPr lang="de-DE" dirty="0"/>
              <a:t> </a:t>
            </a:r>
            <a:r>
              <a:rPr lang="de-DE" dirty="0" err="1"/>
              <a:t>the</a:t>
            </a:r>
            <a:r>
              <a:rPr lang="de-DE" dirty="0"/>
              <a:t> same </a:t>
            </a:r>
            <a:r>
              <a:rPr lang="de-DE" dirty="0" err="1"/>
              <a:t>session</a:t>
            </a:r>
            <a:r>
              <a:rPr lang="de-DE" dirty="0"/>
              <a:t>; </a:t>
            </a:r>
            <a:r>
              <a:rPr lang="de-DE" dirty="0" err="1"/>
              <a:t>no</a:t>
            </a:r>
            <a:r>
              <a:rPr lang="de-DE" dirty="0"/>
              <a:t> additional </a:t>
            </a:r>
            <a:r>
              <a:rPr lang="de-DE" dirty="0" err="1"/>
              <a:t>therapy</a:t>
            </a:r>
            <a:r>
              <a:rPr lang="de-DE" dirty="0"/>
              <a:t>, </a:t>
            </a:r>
            <a:r>
              <a:rPr lang="de-DE" dirty="0" err="1"/>
              <a:t>no</a:t>
            </a:r>
            <a:r>
              <a:rPr lang="de-DE" dirty="0"/>
              <a:t> postprocedure </a:t>
            </a:r>
            <a:r>
              <a:rPr lang="de-DE" dirty="0" err="1"/>
              <a:t>sequelae</a:t>
            </a:r>
            <a:r>
              <a:rPr lang="de-DE" dirty="0"/>
              <a:t>, </a:t>
            </a:r>
            <a:r>
              <a:rPr lang="de-DE" dirty="0" err="1"/>
              <a:t>no</a:t>
            </a:r>
            <a:r>
              <a:rPr lang="de-DE" dirty="0"/>
              <a:t> </a:t>
            </a:r>
            <a:r>
              <a:rPr lang="de-DE" dirty="0" err="1"/>
              <a:t>deviation</a:t>
            </a:r>
            <a:r>
              <a:rPr lang="de-DE" dirty="0"/>
              <a:t> </a:t>
            </a:r>
            <a:r>
              <a:rPr lang="de-DE" dirty="0" err="1"/>
              <a:t>from</a:t>
            </a:r>
            <a:r>
              <a:rPr lang="de-DE" dirty="0"/>
              <a:t> </a:t>
            </a:r>
            <a:r>
              <a:rPr lang="de-DE" dirty="0" err="1"/>
              <a:t>the</a:t>
            </a:r>
            <a:r>
              <a:rPr lang="de-DE" dirty="0"/>
              <a:t> normal </a:t>
            </a:r>
            <a:r>
              <a:rPr lang="de-DE" dirty="0" err="1"/>
              <a:t>posttherapeutic</a:t>
            </a:r>
            <a:r>
              <a:rPr lang="de-DE" dirty="0"/>
              <a:t> </a:t>
            </a:r>
            <a:r>
              <a:rPr lang="de-DE" dirty="0" err="1"/>
              <a:t>course</a:t>
            </a:r>
            <a:endParaRPr lang="de-DE" dirty="0"/>
          </a:p>
          <a:p>
            <a:pPr marL="0" lvl="0" indent="0">
              <a:spcAft>
                <a:spcPts val="600"/>
              </a:spcAft>
              <a:buNone/>
            </a:pPr>
            <a:r>
              <a:rPr lang="de-DE" dirty="0" err="1"/>
              <a:t>Prolonged</a:t>
            </a:r>
            <a:r>
              <a:rPr lang="de-DE" dirty="0"/>
              <a:t> </a:t>
            </a:r>
            <a:r>
              <a:rPr lang="de-DE" dirty="0" err="1"/>
              <a:t>observation</a:t>
            </a:r>
            <a:r>
              <a:rPr lang="de-DE" dirty="0"/>
              <a:t> </a:t>
            </a:r>
            <a:r>
              <a:rPr lang="de-DE" dirty="0" err="1"/>
              <a:t>including</a:t>
            </a:r>
            <a:r>
              <a:rPr lang="de-DE" dirty="0"/>
              <a:t> </a:t>
            </a:r>
            <a:r>
              <a:rPr lang="de-DE" dirty="0" err="1"/>
              <a:t>overnight</a:t>
            </a:r>
            <a:r>
              <a:rPr lang="de-DE" dirty="0"/>
              <a:t> </a:t>
            </a:r>
            <a:r>
              <a:rPr lang="de-DE" dirty="0" err="1"/>
              <a:t>stay</a:t>
            </a:r>
            <a:r>
              <a:rPr lang="de-DE" dirty="0"/>
              <a:t> (</a:t>
            </a:r>
            <a:r>
              <a:rPr lang="de-DE" dirty="0" err="1"/>
              <a:t>as</a:t>
            </a:r>
            <a:r>
              <a:rPr lang="de-DE" dirty="0"/>
              <a:t> a </a:t>
            </a:r>
            <a:r>
              <a:rPr lang="de-DE" dirty="0" err="1"/>
              <a:t>deviation</a:t>
            </a:r>
            <a:r>
              <a:rPr lang="de-DE" dirty="0"/>
              <a:t> </a:t>
            </a:r>
            <a:r>
              <a:rPr lang="de-DE" dirty="0" err="1"/>
              <a:t>from</a:t>
            </a:r>
            <a:r>
              <a:rPr lang="de-DE" dirty="0"/>
              <a:t> </a:t>
            </a:r>
            <a:r>
              <a:rPr lang="de-DE" dirty="0" err="1"/>
              <a:t>the</a:t>
            </a:r>
            <a:r>
              <a:rPr lang="de-DE" dirty="0"/>
              <a:t> normal post-</a:t>
            </a:r>
            <a:r>
              <a:rPr lang="de-DE" dirty="0" err="1"/>
              <a:t>therapeutic</a:t>
            </a:r>
            <a:r>
              <a:rPr lang="de-DE" dirty="0"/>
              <a:t> </a:t>
            </a:r>
            <a:r>
              <a:rPr lang="de-DE" dirty="0" err="1"/>
              <a:t>course</a:t>
            </a:r>
            <a:r>
              <a:rPr lang="de-DE" dirty="0"/>
              <a:t>\48 h); </a:t>
            </a:r>
            <a:r>
              <a:rPr lang="de-DE" dirty="0" err="1"/>
              <a:t>no</a:t>
            </a:r>
            <a:r>
              <a:rPr lang="de-DE" dirty="0"/>
              <a:t> additional postprocedure </a:t>
            </a:r>
            <a:r>
              <a:rPr lang="de-DE" dirty="0" err="1"/>
              <a:t>therapy</a:t>
            </a:r>
            <a:r>
              <a:rPr lang="de-DE" dirty="0"/>
              <a:t>, </a:t>
            </a:r>
            <a:r>
              <a:rPr lang="de-DE" dirty="0" err="1"/>
              <a:t>no</a:t>
            </a:r>
            <a:r>
              <a:rPr lang="de-DE" dirty="0"/>
              <a:t> postprocedure </a:t>
            </a:r>
            <a:r>
              <a:rPr lang="de-DE" dirty="0" err="1"/>
              <a:t>sequelae</a:t>
            </a:r>
            <a:endParaRPr lang="de-DE" dirty="0"/>
          </a:p>
          <a:p>
            <a:pPr marL="0" lvl="0" indent="0">
              <a:spcAft>
                <a:spcPts val="600"/>
              </a:spcAft>
              <a:buNone/>
            </a:pPr>
            <a:r>
              <a:rPr lang="de-DE" dirty="0"/>
              <a:t>Additional postprocedure </a:t>
            </a:r>
            <a:r>
              <a:rPr lang="de-DE" dirty="0" err="1"/>
              <a:t>therapy</a:t>
            </a:r>
            <a:r>
              <a:rPr lang="de-DE" dirty="0"/>
              <a:t> </a:t>
            </a:r>
            <a:r>
              <a:rPr lang="de-DE" dirty="0" err="1"/>
              <a:t>or</a:t>
            </a:r>
            <a:r>
              <a:rPr lang="de-DE" dirty="0"/>
              <a:t> </a:t>
            </a:r>
            <a:r>
              <a:rPr lang="de-DE" dirty="0" err="1"/>
              <a:t>prolonged</a:t>
            </a:r>
            <a:r>
              <a:rPr lang="de-DE" dirty="0"/>
              <a:t> </a:t>
            </a:r>
            <a:r>
              <a:rPr lang="de-DE" dirty="0" err="1"/>
              <a:t>hospital</a:t>
            </a:r>
            <a:r>
              <a:rPr lang="de-DE" dirty="0"/>
              <a:t> </a:t>
            </a:r>
            <a:r>
              <a:rPr lang="de-DE" dirty="0" err="1"/>
              <a:t>stay</a:t>
            </a:r>
            <a:r>
              <a:rPr lang="de-DE" dirty="0"/>
              <a:t> ([48 h) </a:t>
            </a:r>
            <a:r>
              <a:rPr lang="de-DE" dirty="0" err="1"/>
              <a:t>required</a:t>
            </a:r>
            <a:r>
              <a:rPr lang="de-DE" dirty="0"/>
              <a:t>; </a:t>
            </a:r>
            <a:r>
              <a:rPr lang="de-DE" dirty="0" err="1"/>
              <a:t>no</a:t>
            </a:r>
            <a:r>
              <a:rPr lang="de-DE" dirty="0"/>
              <a:t> postprocedure </a:t>
            </a:r>
            <a:r>
              <a:rPr lang="de-DE" dirty="0" err="1"/>
              <a:t>sequelae</a:t>
            </a:r>
            <a:endParaRPr lang="de-DE" dirty="0"/>
          </a:p>
          <a:p>
            <a:pPr marL="0" lvl="0" indent="0">
              <a:spcAft>
                <a:spcPts val="600"/>
              </a:spcAft>
              <a:buNone/>
            </a:pPr>
            <a:r>
              <a:rPr lang="de-DE" dirty="0" err="1"/>
              <a:t>Complication</a:t>
            </a:r>
            <a:r>
              <a:rPr lang="de-DE" dirty="0"/>
              <a:t> </a:t>
            </a:r>
            <a:r>
              <a:rPr lang="de-DE" dirty="0" err="1"/>
              <a:t>causing</a:t>
            </a:r>
            <a:r>
              <a:rPr lang="de-DE" dirty="0"/>
              <a:t> a permanent mild </a:t>
            </a:r>
            <a:r>
              <a:rPr lang="de-DE" dirty="0" err="1"/>
              <a:t>sequelae</a:t>
            </a:r>
            <a:r>
              <a:rPr lang="de-DE" dirty="0"/>
              <a:t> (</a:t>
            </a:r>
            <a:r>
              <a:rPr lang="de-DE" dirty="0" err="1"/>
              <a:t>resuming</a:t>
            </a:r>
            <a:r>
              <a:rPr lang="de-DE" dirty="0"/>
              <a:t> </a:t>
            </a:r>
            <a:r>
              <a:rPr lang="de-DE" dirty="0" err="1"/>
              <a:t>work</a:t>
            </a:r>
            <a:r>
              <a:rPr lang="de-DE" dirty="0"/>
              <a:t> and </a:t>
            </a:r>
            <a:r>
              <a:rPr lang="de-DE" dirty="0" err="1"/>
              <a:t>independent</a:t>
            </a:r>
            <a:r>
              <a:rPr lang="de-DE" dirty="0"/>
              <a:t> </a:t>
            </a:r>
            <a:r>
              <a:rPr lang="de-DE" dirty="0" err="1"/>
              <a:t>living</a:t>
            </a:r>
            <a:r>
              <a:rPr lang="de-DE" dirty="0"/>
              <a:t>)</a:t>
            </a:r>
          </a:p>
          <a:p>
            <a:pPr marL="0" lvl="0" indent="0">
              <a:spcAft>
                <a:spcPts val="600"/>
              </a:spcAft>
              <a:buNone/>
            </a:pPr>
            <a:r>
              <a:rPr lang="de-DE" dirty="0" err="1"/>
              <a:t>Complication</a:t>
            </a:r>
            <a:r>
              <a:rPr lang="de-DE" dirty="0"/>
              <a:t> </a:t>
            </a:r>
            <a:r>
              <a:rPr lang="de-DE" dirty="0" err="1"/>
              <a:t>causing</a:t>
            </a:r>
            <a:r>
              <a:rPr lang="de-DE" dirty="0"/>
              <a:t> a permanent </a:t>
            </a:r>
            <a:r>
              <a:rPr lang="de-DE" dirty="0" err="1"/>
              <a:t>severe</a:t>
            </a:r>
            <a:r>
              <a:rPr lang="de-DE" dirty="0"/>
              <a:t> </a:t>
            </a:r>
            <a:r>
              <a:rPr lang="de-DE" dirty="0" err="1"/>
              <a:t>sequelae</a:t>
            </a:r>
            <a:r>
              <a:rPr lang="de-DE" dirty="0"/>
              <a:t> (</a:t>
            </a:r>
            <a:r>
              <a:rPr lang="de-DE" dirty="0" err="1"/>
              <a:t>requiring</a:t>
            </a:r>
            <a:r>
              <a:rPr lang="de-DE" dirty="0"/>
              <a:t> </a:t>
            </a:r>
            <a:r>
              <a:rPr lang="de-DE" dirty="0" err="1"/>
              <a:t>ongoing</a:t>
            </a:r>
            <a:r>
              <a:rPr lang="de-DE" dirty="0"/>
              <a:t> </a:t>
            </a:r>
            <a:r>
              <a:rPr lang="de-DE" dirty="0" err="1"/>
              <a:t>assistance</a:t>
            </a:r>
            <a:r>
              <a:rPr lang="de-DE" dirty="0"/>
              <a:t> in </a:t>
            </a:r>
            <a:r>
              <a:rPr lang="de-DE" dirty="0" err="1"/>
              <a:t>daily</a:t>
            </a:r>
            <a:r>
              <a:rPr lang="de-DE" dirty="0"/>
              <a:t> </a:t>
            </a:r>
            <a:r>
              <a:rPr lang="de-DE" dirty="0" err="1"/>
              <a:t>life</a:t>
            </a:r>
            <a:r>
              <a:rPr lang="de-DE" dirty="0"/>
              <a:t>)</a:t>
            </a:r>
          </a:p>
          <a:p>
            <a:pPr marL="0" lvl="0" indent="0">
              <a:spcAft>
                <a:spcPts val="600"/>
              </a:spcAft>
              <a:buNone/>
            </a:pPr>
            <a:r>
              <a:rPr lang="de-DE" dirty="0"/>
              <a:t>Death</a:t>
            </a:r>
          </a:p>
        </p:txBody>
      </p:sp>
      <p:sp>
        <p:nvSpPr>
          <p:cNvPr id="3" name="Inhaltsplatzhalter 4">
            <a:extLst>
              <a:ext uri="{FF2B5EF4-FFF2-40B4-BE49-F238E27FC236}">
                <a16:creationId xmlns:a16="http://schemas.microsoft.com/office/drawing/2014/main" id="{5C45B366-445B-D6EC-41F9-BFF104546285}"/>
              </a:ext>
            </a:extLst>
          </p:cNvPr>
          <p:cNvSpPr txBox="1">
            <a:spLocks/>
          </p:cNvSpPr>
          <p:nvPr/>
        </p:nvSpPr>
        <p:spPr>
          <a:xfrm>
            <a:off x="686904" y="1662363"/>
            <a:ext cx="1455796" cy="974712"/>
          </a:xfrm>
          <a:prstGeom prst="rect">
            <a:avLst/>
          </a:prstGeom>
        </p:spPr>
        <p:txBody>
          <a:bodyPr lIns="0" tIns="45720" rIns="91440" bIns="45720" anchor="t"/>
          <a:lstStyle>
            <a:defPPr>
              <a:defRPr lang="de-DE"/>
            </a:defPPr>
            <a:lvl1pPr marL="525463" indent="-525463" defTabSz="457189">
              <a:spcBef>
                <a:spcPts val="0"/>
              </a:spcBef>
              <a:spcAft>
                <a:spcPts val="600"/>
              </a:spcAft>
              <a:buFont typeface="Wingdings" pitchFamily="2" charset="2"/>
              <a:buChar char="q"/>
              <a:defRPr sz="2000" b="0">
                <a:latin typeface="+mj-lt"/>
                <a:cs typeface="Calibri" panose="020F0502020204030204" pitchFamily="34" charset="0"/>
              </a:defRPr>
            </a:lvl1pPr>
            <a:lvl2pPr marL="265107" indent="-265107"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2pPr>
            <a:lvl3pPr marL="715945" indent="-266693" defTabSz="457189">
              <a:spcBef>
                <a:spcPts val="0"/>
              </a:spcBef>
              <a:buFont typeface="Symbol" panose="05050102010706020507" pitchFamily="18" charset="2"/>
              <a:buChar char="-"/>
              <a:defRPr sz="2000">
                <a:latin typeface="+mj-lt"/>
                <a:cs typeface="Calibri" panose="020F0502020204030204" pitchFamily="34" charset="0"/>
              </a:defRPr>
            </a:lvl3pPr>
            <a:lvl4pPr marL="1165196" indent="-265107" defTabSz="457189">
              <a:spcBef>
                <a:spcPts val="0"/>
              </a:spcBef>
              <a:buFont typeface="Symbol" panose="05050102010706020507" pitchFamily="18" charset="2"/>
              <a:buChar char="-"/>
              <a:defRPr sz="2000">
                <a:latin typeface="+mj-lt"/>
                <a:cs typeface="Calibri" panose="020F0502020204030204" pitchFamily="34" charset="0"/>
              </a:defRPr>
            </a:lvl4pPr>
            <a:lvl5pPr marL="1792243" indent="-354004"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0" indent="0">
              <a:buNone/>
            </a:pPr>
            <a:r>
              <a:rPr lang="de-DE" dirty="0"/>
              <a:t>Grad 1</a:t>
            </a:r>
          </a:p>
          <a:p>
            <a:endParaRPr lang="de-DE" dirty="0"/>
          </a:p>
        </p:txBody>
      </p:sp>
      <p:sp>
        <p:nvSpPr>
          <p:cNvPr id="7" name="Inhaltsplatzhalter 4">
            <a:extLst>
              <a:ext uri="{FF2B5EF4-FFF2-40B4-BE49-F238E27FC236}">
                <a16:creationId xmlns:a16="http://schemas.microsoft.com/office/drawing/2014/main" id="{5650BC98-7409-E208-348C-8C277A6A06AF}"/>
              </a:ext>
            </a:extLst>
          </p:cNvPr>
          <p:cNvSpPr txBox="1">
            <a:spLocks/>
          </p:cNvSpPr>
          <p:nvPr/>
        </p:nvSpPr>
        <p:spPr>
          <a:xfrm>
            <a:off x="670980" y="2664371"/>
            <a:ext cx="1455796" cy="974712"/>
          </a:xfrm>
          <a:prstGeom prst="rect">
            <a:avLst/>
          </a:prstGeom>
        </p:spPr>
        <p:txBody>
          <a:bodyPr lIns="0" tIns="45720" rIns="91440" bIns="45720" anchor="t"/>
          <a:lstStyle>
            <a:defPPr>
              <a:defRPr lang="de-DE"/>
            </a:defPPr>
            <a:lvl1pPr marL="525463" indent="-525463" defTabSz="457189">
              <a:spcBef>
                <a:spcPts val="0"/>
              </a:spcBef>
              <a:spcAft>
                <a:spcPts val="600"/>
              </a:spcAft>
              <a:buFont typeface="Wingdings" pitchFamily="2" charset="2"/>
              <a:buChar char="q"/>
              <a:defRPr sz="2000" b="0">
                <a:latin typeface="+mj-lt"/>
                <a:cs typeface="Calibri" panose="020F0502020204030204" pitchFamily="34" charset="0"/>
              </a:defRPr>
            </a:lvl1pPr>
            <a:lvl2pPr marL="265107" indent="-265107"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2pPr>
            <a:lvl3pPr marL="715945" indent="-266693" defTabSz="457189">
              <a:spcBef>
                <a:spcPts val="0"/>
              </a:spcBef>
              <a:buFont typeface="Symbol" panose="05050102010706020507" pitchFamily="18" charset="2"/>
              <a:buChar char="-"/>
              <a:defRPr sz="2000">
                <a:latin typeface="+mj-lt"/>
                <a:cs typeface="Calibri" panose="020F0502020204030204" pitchFamily="34" charset="0"/>
              </a:defRPr>
            </a:lvl3pPr>
            <a:lvl4pPr marL="1165196" indent="-265107" defTabSz="457189">
              <a:spcBef>
                <a:spcPts val="0"/>
              </a:spcBef>
              <a:buFont typeface="Symbol" panose="05050102010706020507" pitchFamily="18" charset="2"/>
              <a:buChar char="-"/>
              <a:defRPr sz="2000">
                <a:latin typeface="+mj-lt"/>
                <a:cs typeface="Calibri" panose="020F0502020204030204" pitchFamily="34" charset="0"/>
              </a:defRPr>
            </a:lvl4pPr>
            <a:lvl5pPr marL="1792243" indent="-354004"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0" indent="0">
              <a:buNone/>
            </a:pPr>
            <a:r>
              <a:rPr lang="de-DE" dirty="0"/>
              <a:t>Grad 2</a:t>
            </a:r>
          </a:p>
          <a:p>
            <a:endParaRPr lang="de-DE" dirty="0"/>
          </a:p>
        </p:txBody>
      </p:sp>
      <p:sp>
        <p:nvSpPr>
          <p:cNvPr id="8" name="Inhaltsplatzhalter 4">
            <a:extLst>
              <a:ext uri="{FF2B5EF4-FFF2-40B4-BE49-F238E27FC236}">
                <a16:creationId xmlns:a16="http://schemas.microsoft.com/office/drawing/2014/main" id="{9073C6CD-6133-6B49-9411-775FBA8D769C}"/>
              </a:ext>
            </a:extLst>
          </p:cNvPr>
          <p:cNvSpPr txBox="1">
            <a:spLocks/>
          </p:cNvSpPr>
          <p:nvPr/>
        </p:nvSpPr>
        <p:spPr>
          <a:xfrm>
            <a:off x="670980" y="3639468"/>
            <a:ext cx="1455796" cy="974712"/>
          </a:xfrm>
          <a:prstGeom prst="rect">
            <a:avLst/>
          </a:prstGeom>
        </p:spPr>
        <p:txBody>
          <a:bodyPr lIns="0" tIns="45720" rIns="91440" bIns="45720" anchor="t"/>
          <a:lstStyle>
            <a:defPPr>
              <a:defRPr lang="de-DE"/>
            </a:defPPr>
            <a:lvl1pPr marL="525463" indent="-525463" defTabSz="457189">
              <a:spcBef>
                <a:spcPts val="0"/>
              </a:spcBef>
              <a:spcAft>
                <a:spcPts val="600"/>
              </a:spcAft>
              <a:buFont typeface="Wingdings" pitchFamily="2" charset="2"/>
              <a:buChar char="q"/>
              <a:defRPr sz="2000" b="0">
                <a:latin typeface="+mj-lt"/>
                <a:cs typeface="Calibri" panose="020F0502020204030204" pitchFamily="34" charset="0"/>
              </a:defRPr>
            </a:lvl1pPr>
            <a:lvl2pPr marL="265107" indent="-265107"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2pPr>
            <a:lvl3pPr marL="715945" indent="-266693" defTabSz="457189">
              <a:spcBef>
                <a:spcPts val="0"/>
              </a:spcBef>
              <a:buFont typeface="Symbol" panose="05050102010706020507" pitchFamily="18" charset="2"/>
              <a:buChar char="-"/>
              <a:defRPr sz="2000">
                <a:latin typeface="+mj-lt"/>
                <a:cs typeface="Calibri" panose="020F0502020204030204" pitchFamily="34" charset="0"/>
              </a:defRPr>
            </a:lvl3pPr>
            <a:lvl4pPr marL="1165196" indent="-265107" defTabSz="457189">
              <a:spcBef>
                <a:spcPts val="0"/>
              </a:spcBef>
              <a:buFont typeface="Symbol" panose="05050102010706020507" pitchFamily="18" charset="2"/>
              <a:buChar char="-"/>
              <a:defRPr sz="2000">
                <a:latin typeface="+mj-lt"/>
                <a:cs typeface="Calibri" panose="020F0502020204030204" pitchFamily="34" charset="0"/>
              </a:defRPr>
            </a:lvl4pPr>
            <a:lvl5pPr marL="1792243" indent="-354004"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0" indent="0">
              <a:buNone/>
            </a:pPr>
            <a:r>
              <a:rPr lang="de-DE" dirty="0"/>
              <a:t>Grad 3</a:t>
            </a:r>
          </a:p>
          <a:p>
            <a:endParaRPr lang="de-DE" dirty="0"/>
          </a:p>
        </p:txBody>
      </p:sp>
      <p:sp>
        <p:nvSpPr>
          <p:cNvPr id="9" name="Inhaltsplatzhalter 4">
            <a:extLst>
              <a:ext uri="{FF2B5EF4-FFF2-40B4-BE49-F238E27FC236}">
                <a16:creationId xmlns:a16="http://schemas.microsoft.com/office/drawing/2014/main" id="{6D833F3A-7CA1-8B5D-6306-C2ED5CDE062C}"/>
              </a:ext>
            </a:extLst>
          </p:cNvPr>
          <p:cNvSpPr txBox="1">
            <a:spLocks/>
          </p:cNvSpPr>
          <p:nvPr/>
        </p:nvSpPr>
        <p:spPr>
          <a:xfrm>
            <a:off x="686904" y="4375074"/>
            <a:ext cx="1455796" cy="974712"/>
          </a:xfrm>
          <a:prstGeom prst="rect">
            <a:avLst/>
          </a:prstGeom>
        </p:spPr>
        <p:txBody>
          <a:bodyPr lIns="0" tIns="45720" rIns="91440" bIns="45720" anchor="t"/>
          <a:lstStyle>
            <a:defPPr>
              <a:defRPr lang="de-DE"/>
            </a:defPPr>
            <a:lvl1pPr marL="525463" indent="-525463" defTabSz="457189">
              <a:spcBef>
                <a:spcPts val="0"/>
              </a:spcBef>
              <a:spcAft>
                <a:spcPts val="600"/>
              </a:spcAft>
              <a:buFont typeface="Wingdings" pitchFamily="2" charset="2"/>
              <a:buChar char="q"/>
              <a:defRPr sz="2000" b="0">
                <a:latin typeface="+mj-lt"/>
                <a:cs typeface="Calibri" panose="020F0502020204030204" pitchFamily="34" charset="0"/>
              </a:defRPr>
            </a:lvl1pPr>
            <a:lvl2pPr marL="265107" indent="-265107"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2pPr>
            <a:lvl3pPr marL="715945" indent="-266693" defTabSz="457189">
              <a:spcBef>
                <a:spcPts val="0"/>
              </a:spcBef>
              <a:buFont typeface="Symbol" panose="05050102010706020507" pitchFamily="18" charset="2"/>
              <a:buChar char="-"/>
              <a:defRPr sz="2000">
                <a:latin typeface="+mj-lt"/>
                <a:cs typeface="Calibri" panose="020F0502020204030204" pitchFamily="34" charset="0"/>
              </a:defRPr>
            </a:lvl3pPr>
            <a:lvl4pPr marL="1165196" indent="-265107" defTabSz="457189">
              <a:spcBef>
                <a:spcPts val="0"/>
              </a:spcBef>
              <a:buFont typeface="Symbol" panose="05050102010706020507" pitchFamily="18" charset="2"/>
              <a:buChar char="-"/>
              <a:defRPr sz="2000">
                <a:latin typeface="+mj-lt"/>
                <a:cs typeface="Calibri" panose="020F0502020204030204" pitchFamily="34" charset="0"/>
              </a:defRPr>
            </a:lvl4pPr>
            <a:lvl5pPr marL="1792243" indent="-354004"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0" indent="0">
              <a:buNone/>
            </a:pPr>
            <a:r>
              <a:rPr lang="de-DE" dirty="0"/>
              <a:t>Grad 4</a:t>
            </a:r>
          </a:p>
          <a:p>
            <a:endParaRPr lang="de-DE" dirty="0"/>
          </a:p>
        </p:txBody>
      </p:sp>
      <p:sp>
        <p:nvSpPr>
          <p:cNvPr id="10" name="Inhaltsplatzhalter 4">
            <a:extLst>
              <a:ext uri="{FF2B5EF4-FFF2-40B4-BE49-F238E27FC236}">
                <a16:creationId xmlns:a16="http://schemas.microsoft.com/office/drawing/2014/main" id="{28B8DDD6-B758-E6FD-76DB-B16E324EB85A}"/>
              </a:ext>
            </a:extLst>
          </p:cNvPr>
          <p:cNvSpPr txBox="1">
            <a:spLocks/>
          </p:cNvSpPr>
          <p:nvPr/>
        </p:nvSpPr>
        <p:spPr>
          <a:xfrm>
            <a:off x="686904" y="5047329"/>
            <a:ext cx="1455796" cy="674140"/>
          </a:xfrm>
          <a:prstGeom prst="rect">
            <a:avLst/>
          </a:prstGeom>
        </p:spPr>
        <p:txBody>
          <a:bodyPr lIns="0" tIns="45720" rIns="91440" bIns="45720" anchor="t"/>
          <a:lstStyle>
            <a:defPPr>
              <a:defRPr lang="de-DE"/>
            </a:defPPr>
            <a:lvl1pPr marL="525463" indent="-525463" defTabSz="457189">
              <a:spcBef>
                <a:spcPts val="0"/>
              </a:spcBef>
              <a:spcAft>
                <a:spcPts val="600"/>
              </a:spcAft>
              <a:buFont typeface="Wingdings" pitchFamily="2" charset="2"/>
              <a:buChar char="q"/>
              <a:defRPr sz="2000" b="0">
                <a:latin typeface="+mj-lt"/>
                <a:cs typeface="Calibri" panose="020F0502020204030204" pitchFamily="34" charset="0"/>
              </a:defRPr>
            </a:lvl1pPr>
            <a:lvl2pPr marL="265107" indent="-265107"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2pPr>
            <a:lvl3pPr marL="715945" indent="-266693" defTabSz="457189">
              <a:spcBef>
                <a:spcPts val="0"/>
              </a:spcBef>
              <a:buFont typeface="Symbol" panose="05050102010706020507" pitchFamily="18" charset="2"/>
              <a:buChar char="-"/>
              <a:defRPr sz="2000">
                <a:latin typeface="+mj-lt"/>
                <a:cs typeface="Calibri" panose="020F0502020204030204" pitchFamily="34" charset="0"/>
              </a:defRPr>
            </a:lvl3pPr>
            <a:lvl4pPr marL="1165196" indent="-265107" defTabSz="457189">
              <a:spcBef>
                <a:spcPts val="0"/>
              </a:spcBef>
              <a:buFont typeface="Symbol" panose="05050102010706020507" pitchFamily="18" charset="2"/>
              <a:buChar char="-"/>
              <a:defRPr sz="2000">
                <a:latin typeface="+mj-lt"/>
                <a:cs typeface="Calibri" panose="020F0502020204030204" pitchFamily="34" charset="0"/>
              </a:defRPr>
            </a:lvl4pPr>
            <a:lvl5pPr marL="1792243" indent="-354004"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0" indent="0">
              <a:buNone/>
            </a:pPr>
            <a:r>
              <a:rPr lang="de-DE" dirty="0"/>
              <a:t>Grad 5</a:t>
            </a:r>
          </a:p>
          <a:p>
            <a:endParaRPr lang="de-DE" dirty="0"/>
          </a:p>
        </p:txBody>
      </p:sp>
      <p:sp>
        <p:nvSpPr>
          <p:cNvPr id="11" name="Inhaltsplatzhalter 4">
            <a:extLst>
              <a:ext uri="{FF2B5EF4-FFF2-40B4-BE49-F238E27FC236}">
                <a16:creationId xmlns:a16="http://schemas.microsoft.com/office/drawing/2014/main" id="{1D8297FF-283E-A320-3768-62515912C79E}"/>
              </a:ext>
            </a:extLst>
          </p:cNvPr>
          <p:cNvSpPr txBox="1">
            <a:spLocks/>
          </p:cNvSpPr>
          <p:nvPr/>
        </p:nvSpPr>
        <p:spPr>
          <a:xfrm>
            <a:off x="702827" y="5687775"/>
            <a:ext cx="1455796" cy="674140"/>
          </a:xfrm>
          <a:prstGeom prst="rect">
            <a:avLst/>
          </a:prstGeom>
        </p:spPr>
        <p:txBody>
          <a:bodyPr lIns="0" tIns="45720" rIns="91440" bIns="45720" anchor="t"/>
          <a:lstStyle>
            <a:defPPr>
              <a:defRPr lang="de-DE"/>
            </a:defPPr>
            <a:lvl1pPr marL="525463" indent="-525463" defTabSz="457189">
              <a:spcBef>
                <a:spcPts val="0"/>
              </a:spcBef>
              <a:spcAft>
                <a:spcPts val="600"/>
              </a:spcAft>
              <a:buFont typeface="Wingdings" pitchFamily="2" charset="2"/>
              <a:buChar char="q"/>
              <a:defRPr sz="2000" b="0">
                <a:latin typeface="+mj-lt"/>
                <a:cs typeface="Calibri" panose="020F0502020204030204" pitchFamily="34" charset="0"/>
              </a:defRPr>
            </a:lvl1pPr>
            <a:lvl2pPr marL="265107" indent="-265107"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2pPr>
            <a:lvl3pPr marL="715945" indent="-266693" defTabSz="457189">
              <a:spcBef>
                <a:spcPts val="0"/>
              </a:spcBef>
              <a:buFont typeface="Symbol" panose="05050102010706020507" pitchFamily="18" charset="2"/>
              <a:buChar char="-"/>
              <a:defRPr sz="2000">
                <a:latin typeface="+mj-lt"/>
                <a:cs typeface="Calibri" panose="020F0502020204030204" pitchFamily="34" charset="0"/>
              </a:defRPr>
            </a:lvl3pPr>
            <a:lvl4pPr marL="1165196" indent="-265107" defTabSz="457189">
              <a:spcBef>
                <a:spcPts val="0"/>
              </a:spcBef>
              <a:buFont typeface="Symbol" panose="05050102010706020507" pitchFamily="18" charset="2"/>
              <a:buChar char="-"/>
              <a:defRPr sz="2000">
                <a:latin typeface="+mj-lt"/>
                <a:cs typeface="Calibri" panose="020F0502020204030204" pitchFamily="34" charset="0"/>
              </a:defRPr>
            </a:lvl4pPr>
            <a:lvl5pPr marL="1792243" indent="-354004" defTabSz="457189">
              <a:spcBef>
                <a:spcPts val="0"/>
              </a:spcBef>
              <a:buFont typeface="Symbol" panose="05050102010706020507" pitchFamily="18" charset="2"/>
              <a:buChar char="-"/>
              <a:defRPr sz="1600">
                <a:latin typeface="Calibri" panose="020F0502020204030204" pitchFamily="34" charset="0"/>
                <a:cs typeface="Calibri" panose="020F0502020204030204" pitchFamily="34" charset="0"/>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0" indent="0">
              <a:buNone/>
            </a:pPr>
            <a:r>
              <a:rPr lang="de-DE" dirty="0"/>
              <a:t>Grad 6</a:t>
            </a:r>
          </a:p>
          <a:p>
            <a:endParaRPr lang="de-DE" dirty="0"/>
          </a:p>
        </p:txBody>
      </p:sp>
      <p:sp>
        <p:nvSpPr>
          <p:cNvPr id="13" name="box">
            <a:hlinkClick r:id="" action="ppaction://noaction" highlightClick="1"/>
            <a:extLst>
              <a:ext uri="{FF2B5EF4-FFF2-40B4-BE49-F238E27FC236}">
                <a16:creationId xmlns:a16="http://schemas.microsoft.com/office/drawing/2014/main" id="{0F94D2F6-B115-8EBD-760C-D8876F2E7EDF}"/>
              </a:ext>
            </a:extLst>
          </p:cNvPr>
          <p:cNvSpPr/>
          <p:nvPr/>
        </p:nvSpPr>
        <p:spPr>
          <a:xfrm>
            <a:off x="1539299" y="1692096"/>
            <a:ext cx="502222" cy="435398"/>
          </a:xfrm>
          <a:prstGeom prst="actionButtonBlank">
            <a:avLst/>
          </a:prstGeom>
          <a:noFill/>
          <a:ln w="28575">
            <a:solidFill>
              <a:srgbClr val="009999"/>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400"/>
            <a:endParaRPr lang="de-DE" sz="1200" b="1" kern="0" dirty="0">
              <a:solidFill>
                <a:schemeClr val="tx1"/>
              </a:solidFill>
              <a:latin typeface="Calibri Light" panose="020F0302020204030204" pitchFamily="34" charset="0"/>
              <a:cs typeface="Calibri Light" panose="020F0302020204030204" pitchFamily="34" charset="0"/>
            </a:endParaRPr>
          </a:p>
        </p:txBody>
      </p:sp>
      <p:pic>
        <p:nvPicPr>
          <p:cNvPr id="15" name="checkmark" descr="Häkchen mit einfarbiger Füllung">
            <a:extLst>
              <a:ext uri="{FF2B5EF4-FFF2-40B4-BE49-F238E27FC236}">
                <a16:creationId xmlns:a16="http://schemas.microsoft.com/office/drawing/2014/main" id="{AF3BC42D-5273-BC55-E1C8-0045EF42A6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5649" y="1581734"/>
            <a:ext cx="602190" cy="602190"/>
          </a:xfrm>
          <a:prstGeom prst="rect">
            <a:avLst/>
          </a:prstGeom>
        </p:spPr>
      </p:pic>
      <p:sp>
        <p:nvSpPr>
          <p:cNvPr id="18" name="box">
            <a:hlinkClick r:id="" action="ppaction://noaction" highlightClick="1"/>
            <a:extLst>
              <a:ext uri="{FF2B5EF4-FFF2-40B4-BE49-F238E27FC236}">
                <a16:creationId xmlns:a16="http://schemas.microsoft.com/office/drawing/2014/main" id="{25A44BF6-2CAC-1BCD-BF15-A5FE47C0409C}"/>
              </a:ext>
            </a:extLst>
          </p:cNvPr>
          <p:cNvSpPr/>
          <p:nvPr/>
        </p:nvSpPr>
        <p:spPr>
          <a:xfrm>
            <a:off x="1535066" y="2658991"/>
            <a:ext cx="502222" cy="435398"/>
          </a:xfrm>
          <a:prstGeom prst="actionButtonBlank">
            <a:avLst/>
          </a:prstGeom>
          <a:noFill/>
          <a:ln w="28575">
            <a:solidFill>
              <a:srgbClr val="009999"/>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400"/>
            <a:endParaRPr lang="de-DE" sz="1200" b="1" kern="0" dirty="0">
              <a:solidFill>
                <a:schemeClr val="tx1"/>
              </a:solidFill>
              <a:latin typeface="Calibri Light" panose="020F0302020204030204" pitchFamily="34" charset="0"/>
              <a:cs typeface="Calibri Light" panose="020F0302020204030204" pitchFamily="34" charset="0"/>
            </a:endParaRPr>
          </a:p>
        </p:txBody>
      </p:sp>
      <p:pic>
        <p:nvPicPr>
          <p:cNvPr id="19" name="checkmark" descr="Häkchen mit einfarbiger Füllung">
            <a:extLst>
              <a:ext uri="{FF2B5EF4-FFF2-40B4-BE49-F238E27FC236}">
                <a16:creationId xmlns:a16="http://schemas.microsoft.com/office/drawing/2014/main" id="{95EB9227-4B89-BE7F-770B-65478B72F7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1416" y="2548629"/>
            <a:ext cx="602190" cy="602190"/>
          </a:xfrm>
          <a:prstGeom prst="rect">
            <a:avLst/>
          </a:prstGeom>
        </p:spPr>
      </p:pic>
      <p:sp>
        <p:nvSpPr>
          <p:cNvPr id="20" name="box">
            <a:hlinkClick r:id="" action="ppaction://noaction" highlightClick="1"/>
            <a:extLst>
              <a:ext uri="{FF2B5EF4-FFF2-40B4-BE49-F238E27FC236}">
                <a16:creationId xmlns:a16="http://schemas.microsoft.com/office/drawing/2014/main" id="{1322DBEB-5ABC-994C-7217-B1AF15CCB324}"/>
              </a:ext>
            </a:extLst>
          </p:cNvPr>
          <p:cNvSpPr/>
          <p:nvPr/>
        </p:nvSpPr>
        <p:spPr>
          <a:xfrm>
            <a:off x="1548716" y="3625886"/>
            <a:ext cx="502222" cy="435398"/>
          </a:xfrm>
          <a:prstGeom prst="actionButtonBlank">
            <a:avLst/>
          </a:prstGeom>
          <a:noFill/>
          <a:ln w="28575">
            <a:solidFill>
              <a:srgbClr val="009999"/>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400"/>
            <a:endParaRPr lang="de-DE" sz="1200" b="1" kern="0" dirty="0">
              <a:solidFill>
                <a:schemeClr val="tx1"/>
              </a:solidFill>
              <a:latin typeface="Calibri Light" panose="020F0302020204030204" pitchFamily="34" charset="0"/>
              <a:cs typeface="Calibri Light" panose="020F0302020204030204" pitchFamily="34" charset="0"/>
            </a:endParaRPr>
          </a:p>
        </p:txBody>
      </p:sp>
      <p:pic>
        <p:nvPicPr>
          <p:cNvPr id="21" name="checkmark" descr="Häkchen mit einfarbiger Füllung">
            <a:extLst>
              <a:ext uri="{FF2B5EF4-FFF2-40B4-BE49-F238E27FC236}">
                <a16:creationId xmlns:a16="http://schemas.microsoft.com/office/drawing/2014/main" id="{BEAD43E0-10ED-1A3D-0E6D-8BFFF443F5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35066" y="3515524"/>
            <a:ext cx="602190" cy="602190"/>
          </a:xfrm>
          <a:prstGeom prst="rect">
            <a:avLst/>
          </a:prstGeom>
        </p:spPr>
      </p:pic>
      <p:sp>
        <p:nvSpPr>
          <p:cNvPr id="22" name="box">
            <a:hlinkClick r:id="" action="ppaction://noaction" highlightClick="1"/>
            <a:extLst>
              <a:ext uri="{FF2B5EF4-FFF2-40B4-BE49-F238E27FC236}">
                <a16:creationId xmlns:a16="http://schemas.microsoft.com/office/drawing/2014/main" id="{024399AF-0BE0-5A98-5C0C-E6C6CF9BCE1E}"/>
              </a:ext>
            </a:extLst>
          </p:cNvPr>
          <p:cNvSpPr/>
          <p:nvPr/>
        </p:nvSpPr>
        <p:spPr>
          <a:xfrm>
            <a:off x="1559248" y="4393135"/>
            <a:ext cx="502222" cy="435398"/>
          </a:xfrm>
          <a:prstGeom prst="actionButtonBlank">
            <a:avLst/>
          </a:prstGeom>
          <a:noFill/>
          <a:ln w="28575">
            <a:solidFill>
              <a:srgbClr val="009999"/>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400"/>
            <a:endParaRPr lang="de-DE" sz="1200" b="1" kern="0" dirty="0">
              <a:solidFill>
                <a:schemeClr val="tx1"/>
              </a:solidFill>
              <a:latin typeface="Calibri Light" panose="020F0302020204030204" pitchFamily="34" charset="0"/>
              <a:cs typeface="Calibri Light" panose="020F0302020204030204" pitchFamily="34" charset="0"/>
            </a:endParaRPr>
          </a:p>
        </p:txBody>
      </p:sp>
      <p:pic>
        <p:nvPicPr>
          <p:cNvPr id="23" name="checkmark" descr="Häkchen mit einfarbiger Füllung">
            <a:extLst>
              <a:ext uri="{FF2B5EF4-FFF2-40B4-BE49-F238E27FC236}">
                <a16:creationId xmlns:a16="http://schemas.microsoft.com/office/drawing/2014/main" id="{02F5B029-4CC2-7997-7D40-5F86638FFD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45598" y="4282773"/>
            <a:ext cx="602190" cy="602190"/>
          </a:xfrm>
          <a:prstGeom prst="rect">
            <a:avLst/>
          </a:prstGeom>
        </p:spPr>
      </p:pic>
      <p:sp>
        <p:nvSpPr>
          <p:cNvPr id="24" name="box">
            <a:hlinkClick r:id="" action="ppaction://noaction" highlightClick="1"/>
            <a:extLst>
              <a:ext uri="{FF2B5EF4-FFF2-40B4-BE49-F238E27FC236}">
                <a16:creationId xmlns:a16="http://schemas.microsoft.com/office/drawing/2014/main" id="{4DA44502-FB67-6CD7-B9FD-27E8F8100630}"/>
              </a:ext>
            </a:extLst>
          </p:cNvPr>
          <p:cNvSpPr/>
          <p:nvPr/>
        </p:nvSpPr>
        <p:spPr>
          <a:xfrm>
            <a:off x="1556130" y="5030888"/>
            <a:ext cx="502222" cy="435398"/>
          </a:xfrm>
          <a:prstGeom prst="actionButtonBlank">
            <a:avLst/>
          </a:prstGeom>
          <a:noFill/>
          <a:ln w="28575">
            <a:solidFill>
              <a:srgbClr val="009999"/>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400"/>
            <a:endParaRPr lang="de-DE" sz="1200" b="1" kern="0" dirty="0">
              <a:solidFill>
                <a:schemeClr val="tx1"/>
              </a:solidFill>
              <a:latin typeface="Calibri Light" panose="020F0302020204030204" pitchFamily="34" charset="0"/>
              <a:cs typeface="Calibri Light" panose="020F0302020204030204" pitchFamily="34" charset="0"/>
            </a:endParaRPr>
          </a:p>
        </p:txBody>
      </p:sp>
      <p:pic>
        <p:nvPicPr>
          <p:cNvPr id="25" name="checkmark" descr="Häkchen mit einfarbiger Füllung">
            <a:extLst>
              <a:ext uri="{FF2B5EF4-FFF2-40B4-BE49-F238E27FC236}">
                <a16:creationId xmlns:a16="http://schemas.microsoft.com/office/drawing/2014/main" id="{6D215F10-6867-AFB1-E43B-3D299D172A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42480" y="4920526"/>
            <a:ext cx="602190" cy="602190"/>
          </a:xfrm>
          <a:prstGeom prst="rect">
            <a:avLst/>
          </a:prstGeom>
        </p:spPr>
      </p:pic>
      <p:sp>
        <p:nvSpPr>
          <p:cNvPr id="26" name="box">
            <a:hlinkClick r:id="" action="ppaction://noaction" highlightClick="1"/>
            <a:extLst>
              <a:ext uri="{FF2B5EF4-FFF2-40B4-BE49-F238E27FC236}">
                <a16:creationId xmlns:a16="http://schemas.microsoft.com/office/drawing/2014/main" id="{9DDDE691-2926-83BF-5C9C-7654030B31AE}"/>
              </a:ext>
            </a:extLst>
          </p:cNvPr>
          <p:cNvSpPr/>
          <p:nvPr/>
        </p:nvSpPr>
        <p:spPr>
          <a:xfrm>
            <a:off x="1551438" y="5638420"/>
            <a:ext cx="502222" cy="435398"/>
          </a:xfrm>
          <a:prstGeom prst="actionButtonBlank">
            <a:avLst/>
          </a:prstGeom>
          <a:noFill/>
          <a:ln w="28575">
            <a:solidFill>
              <a:srgbClr val="009999"/>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defTabSz="914400"/>
            <a:endParaRPr lang="de-DE" sz="1200" b="1" kern="0" dirty="0">
              <a:solidFill>
                <a:schemeClr val="tx1"/>
              </a:solidFill>
              <a:latin typeface="Calibri Light" panose="020F0302020204030204" pitchFamily="34" charset="0"/>
              <a:cs typeface="Calibri Light" panose="020F0302020204030204" pitchFamily="34" charset="0"/>
            </a:endParaRPr>
          </a:p>
        </p:txBody>
      </p:sp>
      <p:pic>
        <p:nvPicPr>
          <p:cNvPr id="27" name="checkmark" descr="Häkchen mit einfarbiger Füllung">
            <a:extLst>
              <a:ext uri="{FF2B5EF4-FFF2-40B4-BE49-F238E27FC236}">
                <a16:creationId xmlns:a16="http://schemas.microsoft.com/office/drawing/2014/main" id="{A33F1C8B-6A9E-4995-FC59-B4B3A01BCD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37788" y="5528058"/>
            <a:ext cx="602190" cy="602190"/>
          </a:xfrm>
          <a:prstGeom prst="rect">
            <a:avLst/>
          </a:prstGeom>
        </p:spPr>
      </p:pic>
    </p:spTree>
    <p:extLst>
      <p:ext uri="{BB962C8B-B14F-4D97-AF65-F5344CB8AC3E}">
        <p14:creationId xmlns:p14="http://schemas.microsoft.com/office/powerpoint/2010/main" val="13425518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17" restart="whenNotActive" fill="hold" evtFilter="cancelBubble" nodeType="interactiveSeq">
                <p:stCondLst>
                  <p:cond evt="onClick" delay="0">
                    <p:tgtEl>
                      <p:spTgt spid="19"/>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2" restart="whenNotActive" fill="hold" evtFilter="cancelBubble" nodeType="interactiveSeq">
                <p:stCondLst>
                  <p:cond evt="onClick" delay="0">
                    <p:tgtEl>
                      <p:spTgt spid="20"/>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7" restart="whenNotActive" fill="hold" evtFilter="cancelBubble" nodeType="interactiveSeq">
                <p:stCondLst>
                  <p:cond evt="onClick" delay="0">
                    <p:tgtEl>
                      <p:spTgt spid="21"/>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 restart="whenNotActive" fill="hold" evtFilter="cancelBubble" nodeType="interactiveSeq">
                <p:stCondLst>
                  <p:cond evt="onClick" delay="0">
                    <p:tgtEl>
                      <p:spTgt spid="22"/>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7" restart="whenNotActive" fill="hold" evtFilter="cancelBubble" nodeType="interactiveSeq">
                <p:stCondLst>
                  <p:cond evt="onClick" delay="0">
                    <p:tgtEl>
                      <p:spTgt spid="23"/>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42" restart="whenNotActive" fill="hold" evtFilter="cancelBubble" nodeType="interactiveSeq">
                <p:stCondLst>
                  <p:cond evt="onClick" delay="0">
                    <p:tgtEl>
                      <p:spTgt spid="24"/>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47" restart="whenNotActive" fill="hold" evtFilter="cancelBubble" nodeType="interactiveSeq">
                <p:stCondLst>
                  <p:cond evt="onClick" delay="0">
                    <p:tgtEl>
                      <p:spTgt spid="25"/>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nodeType="clickEffect">
                                  <p:stCondLst>
                                    <p:cond delay="0"/>
                                  </p:stCondLst>
                                  <p:childTnLst>
                                    <p:set>
                                      <p:cBhvr>
                                        <p:cTn id="51"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52" restart="whenNotActive" fill="hold" evtFilter="cancelBubble" nodeType="interactiveSeq">
                <p:stCondLst>
                  <p:cond evt="onClick" delay="0">
                    <p:tgtEl>
                      <p:spTgt spid="26"/>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57" restart="whenNotActive" fill="hold" evtFilter="cancelBubble" nodeType="interactiveSeq">
                <p:stCondLst>
                  <p:cond evt="onClick" delay="0">
                    <p:tgtEl>
                      <p:spTgt spid="27"/>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nodeType="clickEffect">
                                  <p:stCondLst>
                                    <p:cond delay="0"/>
                                  </p:stCondLst>
                                  <p:childTnLst>
                                    <p:set>
                                      <p:cBhvr>
                                        <p:cTn id="61"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3C512-8778-26E9-839C-4B451E57F0F7}"/>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892B1C6C-DD96-BEB2-2C93-9843994720D7}"/>
              </a:ext>
            </a:extLst>
          </p:cNvPr>
          <p:cNvSpPr>
            <a:spLocks noGrp="1"/>
          </p:cNvSpPr>
          <p:nvPr>
            <p:ph type="body" sz="quarter" idx="10"/>
          </p:nvPr>
        </p:nvSpPr>
        <p:spPr/>
        <p:txBody>
          <a:bodyPr/>
          <a:lstStyle/>
          <a:p>
            <a:r>
              <a:rPr lang="de-DE" dirty="0"/>
              <a:t>Systematische Analyse</a:t>
            </a:r>
          </a:p>
        </p:txBody>
      </p:sp>
    </p:spTree>
    <p:extLst>
      <p:ext uri="{BB962C8B-B14F-4D97-AF65-F5344CB8AC3E}">
        <p14:creationId xmlns:p14="http://schemas.microsoft.com/office/powerpoint/2010/main" val="345998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98367D38-03F0-455A-1764-412684C40F2E}"/>
              </a:ext>
            </a:extLst>
          </p:cNvPr>
          <p:cNvGraphicFramePr>
            <a:graphicFrameLocks noGrp="1"/>
          </p:cNvGraphicFramePr>
          <p:nvPr>
            <p:extLst>
              <p:ext uri="{D42A27DB-BD31-4B8C-83A1-F6EECF244321}">
                <p14:modId xmlns:p14="http://schemas.microsoft.com/office/powerpoint/2010/main" val="891481627"/>
              </p:ext>
            </p:extLst>
          </p:nvPr>
        </p:nvGraphicFramePr>
        <p:xfrm>
          <a:off x="154507" y="1018940"/>
          <a:ext cx="11882986" cy="5044440"/>
        </p:xfrm>
        <a:graphic>
          <a:graphicData uri="http://schemas.openxmlformats.org/drawingml/2006/table">
            <a:tbl>
              <a:tblPr firstRow="1" bandRow="1">
                <a:tableStyleId>{22838BEF-8BB2-4498-84A7-C5851F593DF1}</a:tableStyleId>
              </a:tblPr>
              <a:tblGrid>
                <a:gridCol w="2820873">
                  <a:extLst>
                    <a:ext uri="{9D8B030D-6E8A-4147-A177-3AD203B41FA5}">
                      <a16:colId xmlns:a16="http://schemas.microsoft.com/office/drawing/2014/main" val="1881836546"/>
                    </a:ext>
                  </a:extLst>
                </a:gridCol>
                <a:gridCol w="6498167">
                  <a:extLst>
                    <a:ext uri="{9D8B030D-6E8A-4147-A177-3AD203B41FA5}">
                      <a16:colId xmlns:a16="http://schemas.microsoft.com/office/drawing/2014/main" val="973889945"/>
                    </a:ext>
                  </a:extLst>
                </a:gridCol>
                <a:gridCol w="759825">
                  <a:extLst>
                    <a:ext uri="{9D8B030D-6E8A-4147-A177-3AD203B41FA5}">
                      <a16:colId xmlns:a16="http://schemas.microsoft.com/office/drawing/2014/main" val="2371701531"/>
                    </a:ext>
                  </a:extLst>
                </a:gridCol>
                <a:gridCol w="860391">
                  <a:extLst>
                    <a:ext uri="{9D8B030D-6E8A-4147-A177-3AD203B41FA5}">
                      <a16:colId xmlns:a16="http://schemas.microsoft.com/office/drawing/2014/main" val="1444581447"/>
                    </a:ext>
                  </a:extLst>
                </a:gridCol>
                <a:gridCol w="943730">
                  <a:extLst>
                    <a:ext uri="{9D8B030D-6E8A-4147-A177-3AD203B41FA5}">
                      <a16:colId xmlns:a16="http://schemas.microsoft.com/office/drawing/2014/main" val="2881898315"/>
                    </a:ext>
                  </a:extLst>
                </a:gridCol>
              </a:tblGrid>
              <a:tr h="274320">
                <a:tc>
                  <a:txBody>
                    <a:bodyPr/>
                    <a:lstStyle/>
                    <a:p>
                      <a:r>
                        <a:rPr lang="de-DE" sz="1800" dirty="0"/>
                        <a:t>Root </a:t>
                      </a:r>
                      <a:r>
                        <a:rPr lang="de-DE" sz="1800" dirty="0" err="1"/>
                        <a:t>Cause</a:t>
                      </a:r>
                      <a:r>
                        <a:rPr lang="de-DE" sz="1800" dirty="0"/>
                        <a:t> Analyse</a:t>
                      </a:r>
                      <a:endParaRPr lang="de-DE" sz="1800" b="1" dirty="0">
                        <a:solidFill>
                          <a:schemeClr val="tx1"/>
                        </a:solidFill>
                      </a:endParaRPr>
                    </a:p>
                  </a:txBody>
                  <a:tcPr/>
                </a:tc>
                <a:tc>
                  <a:txBody>
                    <a:bodyPr/>
                    <a:lstStyle/>
                    <a:p>
                      <a:r>
                        <a:rPr lang="de-DE" altLang="de-DE" sz="1800" dirty="0"/>
                        <a:t>Analyse &amp; Diskussion</a:t>
                      </a:r>
                      <a:endParaRPr lang="de-DE" sz="1800" b="1" dirty="0">
                        <a:solidFill>
                          <a:schemeClr val="tx1"/>
                        </a:solidFill>
                      </a:endParaRPr>
                    </a:p>
                  </a:txBody>
                  <a:tcPr/>
                </a:tc>
                <a:tc>
                  <a:txBody>
                    <a:bodyPr/>
                    <a:lstStyle/>
                    <a:p>
                      <a:r>
                        <a:rPr lang="de-DE" sz="1800" dirty="0"/>
                        <a:t>Ja</a:t>
                      </a:r>
                      <a:endParaRPr lang="de-DE" sz="1800" b="1" dirty="0">
                        <a:solidFill>
                          <a:schemeClr val="tx1"/>
                        </a:solidFill>
                      </a:endParaRPr>
                    </a:p>
                  </a:txBody>
                  <a:tcPr/>
                </a:tc>
                <a:tc>
                  <a:txBody>
                    <a:bodyPr/>
                    <a:lstStyle/>
                    <a:p>
                      <a:r>
                        <a:rPr lang="de-DE" sz="1800"/>
                        <a:t>Nein</a:t>
                      </a:r>
                      <a:endParaRPr lang="de-DE" sz="1800" b="1" dirty="0">
                        <a:solidFill>
                          <a:schemeClr val="tx1"/>
                        </a:solidFill>
                      </a:endParaRPr>
                    </a:p>
                  </a:txBody>
                  <a:tcPr/>
                </a:tc>
                <a:tc>
                  <a:txBody>
                    <a:bodyPr/>
                    <a:lstStyle/>
                    <a:p>
                      <a:r>
                        <a:rPr lang="de-DE" sz="1800" dirty="0"/>
                        <a:t>Unklar</a:t>
                      </a:r>
                      <a:endParaRPr lang="de-DE" sz="1800" b="1" dirty="0">
                        <a:solidFill>
                          <a:schemeClr val="tx1"/>
                        </a:solidFill>
                      </a:endParaRPr>
                    </a:p>
                  </a:txBody>
                  <a:tcPr/>
                </a:tc>
                <a:extLst>
                  <a:ext uri="{0D108BD9-81ED-4DB2-BD59-A6C34878D82A}">
                    <a16:rowId xmlns:a16="http://schemas.microsoft.com/office/drawing/2014/main" val="3679790507"/>
                  </a:ext>
                </a:extLst>
              </a:tr>
              <a:tr h="274320">
                <a:tc rowSpan="3">
                  <a:txBody>
                    <a:bodyPr/>
                    <a:lstStyle/>
                    <a:p>
                      <a:pPr marL="0" indent="0">
                        <a:buFont typeface="+mj-lt"/>
                        <a:buNone/>
                      </a:pPr>
                      <a:r>
                        <a:rPr lang="de-DE" sz="1700" dirty="0"/>
                        <a:t>-Ausbildung &amp; Training</a:t>
                      </a:r>
                      <a:endParaRPr lang="de-DE" sz="1700" b="0" dirty="0"/>
                    </a:p>
                  </a:txBody>
                  <a:tcPr/>
                </a:tc>
                <a:tc>
                  <a:txBody>
                    <a:bodyPr/>
                    <a:lstStyle/>
                    <a:p>
                      <a:pPr marL="0" indent="0">
                        <a:buFont typeface="+mj-lt"/>
                        <a:buNone/>
                      </a:pPr>
                      <a:r>
                        <a:rPr lang="de-DE" sz="1800" b="0" dirty="0"/>
                        <a:t>Diagnostik und Behandlung adäquat und zeitgerecht?</a:t>
                      </a:r>
                      <a:endParaRPr lang="de-DE" b="0" dirty="0"/>
                    </a:p>
                  </a:txBody>
                  <a:tcPr/>
                </a:tc>
                <a:tc>
                  <a:txBody>
                    <a:bodyPr/>
                    <a:lstStyle/>
                    <a:p>
                      <a:pPr marL="0" algn="l" defTabSz="914400" rtl="0" eaLnBrk="1" latinLnBrk="0" hangingPunct="1"/>
                      <a:r>
                        <a:rPr lang="de-DE" sz="1800" b="0" kern="1200" dirty="0">
                          <a:solidFill>
                            <a:schemeClr val="dk1"/>
                          </a:solidFill>
                        </a:rPr>
                        <a:t>x</a:t>
                      </a:r>
                      <a:endParaRPr lang="de-DE" sz="1800" b="0" kern="1200" dirty="0">
                        <a:solidFill>
                          <a:schemeClr val="dk1"/>
                        </a:solidFill>
                        <a:latin typeface="+mn-lt"/>
                        <a:ea typeface="+mn-ea"/>
                        <a:cs typeface="+mn-cs"/>
                      </a:endParaRPr>
                    </a:p>
                  </a:txBody>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solidFill>
                      <a:srgbClr val="FFC000">
                        <a:alpha val="50000"/>
                      </a:srgbClr>
                    </a:solidFill>
                  </a:tcPr>
                </a:tc>
                <a:tc>
                  <a:txBody>
                    <a:bodyPr/>
                    <a:lstStyle/>
                    <a:p>
                      <a:pPr marL="0" algn="l" defTabSz="914400" rtl="0" eaLnBrk="1" latinLnBrk="0" hangingPunct="1"/>
                      <a:endParaRPr lang="de-DE" sz="1800" b="0" kern="1200">
                        <a:solidFill>
                          <a:schemeClr val="dk1"/>
                        </a:solidFill>
                        <a:latin typeface="+mn-lt"/>
                        <a:ea typeface="+mn-ea"/>
                        <a:cs typeface="+mn-cs"/>
                      </a:endParaRPr>
                    </a:p>
                  </a:txBody>
                  <a:tcPr/>
                </a:tc>
                <a:extLst>
                  <a:ext uri="{0D108BD9-81ED-4DB2-BD59-A6C34878D82A}">
                    <a16:rowId xmlns:a16="http://schemas.microsoft.com/office/drawing/2014/main" val="4111081084"/>
                  </a:ext>
                </a:extLst>
              </a:tr>
              <a:tr h="274320">
                <a:tc vMerge="1">
                  <a:txBody>
                    <a:bodyPr/>
                    <a:lstStyle/>
                    <a:p>
                      <a:pPr marL="0" indent="0">
                        <a:buFont typeface="+mj-lt"/>
                        <a:buNone/>
                      </a:pPr>
                      <a:endParaRPr lang="de-DE" b="0" dirty="0"/>
                    </a:p>
                  </a:txBody>
                  <a:tcPr/>
                </a:tc>
                <a:tc>
                  <a:txBody>
                    <a:bodyPr/>
                    <a:lstStyle/>
                    <a:p>
                      <a:pPr marL="0" indent="0">
                        <a:buFont typeface="+mj-lt"/>
                        <a:buNone/>
                      </a:pPr>
                      <a:r>
                        <a:rPr lang="de-DE" sz="1800" b="0" dirty="0"/>
                        <a:t>Indikation adäquat und zeitgerecht?</a:t>
                      </a:r>
                      <a:endParaRPr lang="de-DE" b="0" dirty="0"/>
                    </a:p>
                  </a:txBody>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tc>
                <a:tc>
                  <a:txBody>
                    <a:bodyPr/>
                    <a:lstStyle/>
                    <a:p>
                      <a:pPr marL="0" algn="l" defTabSz="914400" rtl="0" eaLnBrk="1" latinLnBrk="0" hangingPunct="1"/>
                      <a:r>
                        <a:rPr lang="de-DE" sz="1800" b="0" kern="1200" dirty="0">
                          <a:solidFill>
                            <a:schemeClr val="dk1"/>
                          </a:solidFill>
                        </a:rPr>
                        <a:t>x</a:t>
                      </a:r>
                      <a:endParaRPr lang="de-DE" sz="1800" b="0" kern="1200" dirty="0">
                        <a:solidFill>
                          <a:schemeClr val="dk1"/>
                        </a:solidFill>
                        <a:latin typeface="+mn-lt"/>
                        <a:ea typeface="+mn-ea"/>
                        <a:cs typeface="+mn-cs"/>
                      </a:endParaRPr>
                    </a:p>
                  </a:txBody>
                  <a:tcPr>
                    <a:solidFill>
                      <a:srgbClr val="FFC000">
                        <a:alpha val="50000"/>
                      </a:srgbClr>
                    </a:solidFill>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tc>
                <a:extLst>
                  <a:ext uri="{0D108BD9-81ED-4DB2-BD59-A6C34878D82A}">
                    <a16:rowId xmlns:a16="http://schemas.microsoft.com/office/drawing/2014/main" val="687776830"/>
                  </a:ext>
                </a:extLst>
              </a:tr>
              <a:tr h="274320">
                <a:tc vMerge="1">
                  <a:txBody>
                    <a:bodyPr/>
                    <a:lstStyle/>
                    <a:p>
                      <a:pPr marL="0" indent="0">
                        <a:buFont typeface="+mj-lt"/>
                        <a:buNone/>
                      </a:pPr>
                      <a:endParaRPr lang="de-DE" b="0" dirty="0"/>
                    </a:p>
                  </a:txBody>
                  <a:tcPr/>
                </a:tc>
                <a:tc>
                  <a:txBody>
                    <a:bodyPr/>
                    <a:lstStyle/>
                    <a:p>
                      <a:pPr marL="0" indent="0">
                        <a:buFont typeface="+mj-lt"/>
                        <a:buNone/>
                      </a:pPr>
                      <a:r>
                        <a:rPr lang="de-DE" sz="1700" b="0" dirty="0"/>
                        <a:t>Behandlung adäquat, zeitgerecht und kritisch hinterfragt?</a:t>
                      </a:r>
                    </a:p>
                  </a:txBody>
                  <a:tcPr/>
                </a:tc>
                <a:tc>
                  <a:txBody>
                    <a:bodyPr/>
                    <a:lstStyle/>
                    <a:p>
                      <a:pPr marL="0" algn="l" defTabSz="914400" rtl="0" eaLnBrk="1" latinLnBrk="0" hangingPunct="1"/>
                      <a:endParaRPr lang="de-DE" sz="1700" b="0" kern="1200" dirty="0">
                        <a:solidFill>
                          <a:schemeClr val="dk1"/>
                        </a:solidFill>
                        <a:latin typeface="+mn-lt"/>
                        <a:ea typeface="+mn-ea"/>
                        <a:cs typeface="+mn-cs"/>
                      </a:endParaRPr>
                    </a:p>
                  </a:txBody>
                  <a:tcPr/>
                </a:tc>
                <a:tc>
                  <a:txBody>
                    <a:bodyPr/>
                    <a:lstStyle/>
                    <a:p>
                      <a:pPr marL="0" algn="l" defTabSz="914400" rtl="0" eaLnBrk="1" latinLnBrk="0" hangingPunct="1"/>
                      <a:endParaRPr lang="de-DE" sz="1700" b="0" kern="1200" dirty="0">
                        <a:solidFill>
                          <a:schemeClr val="dk1"/>
                        </a:solidFill>
                        <a:latin typeface="+mn-lt"/>
                        <a:ea typeface="+mn-ea"/>
                        <a:cs typeface="+mn-cs"/>
                      </a:endParaRPr>
                    </a:p>
                  </a:txBody>
                  <a:tcPr>
                    <a:solidFill>
                      <a:srgbClr val="FFC000">
                        <a:alpha val="50000"/>
                      </a:srgbClr>
                    </a:solidFill>
                  </a:tcPr>
                </a:tc>
                <a:tc>
                  <a:txBody>
                    <a:bodyPr/>
                    <a:lstStyle/>
                    <a:p>
                      <a:pPr marL="0" algn="l" defTabSz="914400" rtl="0" eaLnBrk="1" latinLnBrk="0" hangingPunct="1"/>
                      <a:endParaRPr lang="de-DE" sz="1700" b="0" kern="1200" dirty="0">
                        <a:solidFill>
                          <a:schemeClr val="dk1"/>
                        </a:solidFill>
                        <a:latin typeface="+mn-lt"/>
                        <a:ea typeface="+mn-ea"/>
                        <a:cs typeface="+mn-cs"/>
                      </a:endParaRPr>
                    </a:p>
                  </a:txBody>
                  <a:tcPr/>
                </a:tc>
                <a:extLst>
                  <a:ext uri="{0D108BD9-81ED-4DB2-BD59-A6C34878D82A}">
                    <a16:rowId xmlns:a16="http://schemas.microsoft.com/office/drawing/2014/main" val="845155654"/>
                  </a:ext>
                </a:extLst>
              </a:tr>
              <a:tr h="274320">
                <a:tc row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1700" dirty="0"/>
                        <a:t>-Kommunikation</a:t>
                      </a:r>
                    </a:p>
                    <a:p>
                      <a:pPr marL="0" indent="0">
                        <a:buFont typeface="+mj-lt"/>
                        <a:buNone/>
                      </a:pPr>
                      <a:endParaRPr lang="de-DE" sz="1700" b="0" dirty="0"/>
                    </a:p>
                  </a:txBody>
                  <a:tcPr/>
                </a:tc>
                <a:tc>
                  <a:txBody>
                    <a:bodyPr/>
                    <a:lstStyle/>
                    <a:p>
                      <a:pPr marL="0" indent="0">
                        <a:buFont typeface="+mj-lt"/>
                        <a:buNone/>
                      </a:pPr>
                      <a:r>
                        <a:rPr lang="de-DE" sz="1700" b="0" dirty="0"/>
                        <a:t>Dokumentation umfassend und schlüssig?</a:t>
                      </a:r>
                    </a:p>
                  </a:txBody>
                  <a:tcPr/>
                </a:tc>
                <a:tc>
                  <a:txBody>
                    <a:bodyPr/>
                    <a:lstStyle/>
                    <a:p>
                      <a:endParaRPr lang="de-DE" sz="1700" b="0" dirty="0"/>
                    </a:p>
                  </a:txBody>
                  <a:tcPr/>
                </a:tc>
                <a:tc>
                  <a:txBody>
                    <a:bodyPr/>
                    <a:lstStyle/>
                    <a:p>
                      <a:endParaRPr lang="de-DE" sz="1700" b="0" dirty="0"/>
                    </a:p>
                  </a:txBody>
                  <a:tcPr>
                    <a:solidFill>
                      <a:srgbClr val="FFC000">
                        <a:alpha val="50000"/>
                      </a:srgbClr>
                    </a:solidFill>
                  </a:tcPr>
                </a:tc>
                <a:tc>
                  <a:txBody>
                    <a:bodyPr/>
                    <a:lstStyle/>
                    <a:p>
                      <a:endParaRPr lang="de-DE" sz="1700" b="0" dirty="0"/>
                    </a:p>
                  </a:txBody>
                  <a:tcPr/>
                </a:tc>
                <a:extLst>
                  <a:ext uri="{0D108BD9-81ED-4DB2-BD59-A6C34878D82A}">
                    <a16:rowId xmlns:a16="http://schemas.microsoft.com/office/drawing/2014/main" val="28569629"/>
                  </a:ext>
                </a:extLst>
              </a:tr>
              <a:tr h="274320">
                <a:tc vMerge="1">
                  <a:txBody>
                    <a:bodyPr/>
                    <a:lstStyle/>
                    <a:p>
                      <a:pPr marL="0" indent="0">
                        <a:buFont typeface="+mj-lt"/>
                        <a:buNone/>
                      </a:pPr>
                      <a:endParaRPr lang="de-DE" b="0" dirty="0"/>
                    </a:p>
                  </a:txBody>
                  <a:tcPr/>
                </a:tc>
                <a:tc>
                  <a:txBody>
                    <a:bodyPr/>
                    <a:lstStyle/>
                    <a:p>
                      <a:pPr marL="0" indent="0">
                        <a:buFont typeface="+mj-lt"/>
                        <a:buNone/>
                      </a:pPr>
                      <a:r>
                        <a:rPr lang="de-DE" sz="1700" b="0" dirty="0"/>
                        <a:t>Kommunikation rechtzeitig und umfassend?</a:t>
                      </a:r>
                    </a:p>
                  </a:txBody>
                  <a:tcPr/>
                </a:tc>
                <a:tc>
                  <a:txBody>
                    <a:bodyPr/>
                    <a:lstStyle/>
                    <a:p>
                      <a:endParaRPr lang="de-DE" sz="1700" b="0" dirty="0"/>
                    </a:p>
                  </a:txBody>
                  <a:tcPr/>
                </a:tc>
                <a:tc>
                  <a:txBody>
                    <a:bodyPr/>
                    <a:lstStyle/>
                    <a:p>
                      <a:pPr marL="0" algn="l" defTabSz="914400" rtl="0" eaLnBrk="1" latinLnBrk="0" hangingPunct="1"/>
                      <a:endParaRPr lang="de-DE" sz="1700" b="0" kern="1200" dirty="0">
                        <a:solidFill>
                          <a:schemeClr val="dk1"/>
                        </a:solidFill>
                        <a:latin typeface="+mn-lt"/>
                        <a:ea typeface="+mn-ea"/>
                        <a:cs typeface="+mn-cs"/>
                      </a:endParaRPr>
                    </a:p>
                  </a:txBody>
                  <a:tcPr>
                    <a:solidFill>
                      <a:srgbClr val="FFC000">
                        <a:alpha val="50000"/>
                      </a:srgbClr>
                    </a:solidFill>
                  </a:tcPr>
                </a:tc>
                <a:tc>
                  <a:txBody>
                    <a:bodyPr/>
                    <a:lstStyle/>
                    <a:p>
                      <a:endParaRPr lang="de-DE" sz="1700" b="0" dirty="0"/>
                    </a:p>
                  </a:txBody>
                  <a:tcPr/>
                </a:tc>
                <a:extLst>
                  <a:ext uri="{0D108BD9-81ED-4DB2-BD59-A6C34878D82A}">
                    <a16:rowId xmlns:a16="http://schemas.microsoft.com/office/drawing/2014/main" val="2280577456"/>
                  </a:ext>
                </a:extLst>
              </a:tr>
              <a:tr h="274320">
                <a:tc>
                  <a:txBody>
                    <a:bodyPr/>
                    <a:lstStyle/>
                    <a:p>
                      <a:pPr marL="0" indent="0">
                        <a:buFont typeface="+mj-lt"/>
                        <a:buNone/>
                      </a:pPr>
                      <a:r>
                        <a:rPr lang="de-DE" sz="1700" dirty="0"/>
                        <a:t>-Teamfaktoren</a:t>
                      </a:r>
                      <a:endParaRPr lang="de-DE" sz="1700" b="0" dirty="0"/>
                    </a:p>
                  </a:txBody>
                  <a:tcPr/>
                </a:tc>
                <a:tc>
                  <a:txBody>
                    <a:bodyPr/>
                    <a:lstStyle/>
                    <a:p>
                      <a:pPr marL="0" indent="0">
                        <a:buFont typeface="+mj-lt"/>
                        <a:buNone/>
                      </a:pPr>
                      <a:r>
                        <a:rPr lang="de-DE" sz="1700" b="0" dirty="0"/>
                        <a:t>Interdisziplinäre Zusammenarbeit reibungslos? </a:t>
                      </a:r>
                    </a:p>
                  </a:txBody>
                  <a:tcPr/>
                </a:tc>
                <a:tc>
                  <a:txBody>
                    <a:bodyPr/>
                    <a:lstStyle/>
                    <a:p>
                      <a:pPr marL="0" algn="l" defTabSz="914400" rtl="0" eaLnBrk="1" latinLnBrk="0" hangingPunct="1"/>
                      <a:endParaRPr lang="de-DE" sz="1700" b="0" kern="1200" dirty="0">
                        <a:solidFill>
                          <a:schemeClr val="dk1"/>
                        </a:solidFill>
                        <a:latin typeface="+mn-lt"/>
                        <a:ea typeface="+mn-ea"/>
                        <a:cs typeface="+mn-cs"/>
                      </a:endParaRPr>
                    </a:p>
                  </a:txBody>
                  <a:tcPr/>
                </a:tc>
                <a:tc>
                  <a:txBody>
                    <a:bodyPr/>
                    <a:lstStyle/>
                    <a:p>
                      <a:pPr marL="0" algn="l" defTabSz="914400" rtl="0" eaLnBrk="1" latinLnBrk="0" hangingPunct="1"/>
                      <a:endParaRPr lang="de-DE" sz="1700" b="0" kern="1200" dirty="0">
                        <a:solidFill>
                          <a:schemeClr val="dk1"/>
                        </a:solidFill>
                        <a:latin typeface="+mn-lt"/>
                        <a:ea typeface="+mn-ea"/>
                        <a:cs typeface="+mn-cs"/>
                      </a:endParaRPr>
                    </a:p>
                  </a:txBody>
                  <a:tcPr>
                    <a:solidFill>
                      <a:srgbClr val="FFC000">
                        <a:alpha val="50000"/>
                      </a:srgbClr>
                    </a:solidFill>
                  </a:tcPr>
                </a:tc>
                <a:tc>
                  <a:txBody>
                    <a:bodyPr/>
                    <a:lstStyle/>
                    <a:p>
                      <a:pPr marL="0" algn="l" defTabSz="914400" rtl="0" eaLnBrk="1" latinLnBrk="0" hangingPunct="1"/>
                      <a:endParaRPr lang="de-DE" sz="1700" b="0" kern="1200" dirty="0">
                        <a:solidFill>
                          <a:schemeClr val="dk1"/>
                        </a:solidFill>
                        <a:latin typeface="+mn-lt"/>
                        <a:ea typeface="+mn-ea"/>
                        <a:cs typeface="+mn-cs"/>
                      </a:endParaRPr>
                    </a:p>
                  </a:txBody>
                  <a:tcPr/>
                </a:tc>
                <a:extLst>
                  <a:ext uri="{0D108BD9-81ED-4DB2-BD59-A6C34878D82A}">
                    <a16:rowId xmlns:a16="http://schemas.microsoft.com/office/drawing/2014/main" val="2172518157"/>
                  </a:ext>
                </a:extLst>
              </a:tr>
              <a:tr h="274320">
                <a:tc>
                  <a:txBody>
                    <a:bodyPr/>
                    <a:lstStyle/>
                    <a:p>
                      <a:pPr marL="0" indent="0">
                        <a:buFont typeface="+mj-lt"/>
                        <a:buNone/>
                      </a:pPr>
                      <a:r>
                        <a:rPr lang="de-DE" sz="1700" dirty="0"/>
                        <a:t>-Tätigkeit / Maßnahme</a:t>
                      </a:r>
                      <a:endParaRPr lang="de-DE" sz="1700" b="0" dirty="0"/>
                    </a:p>
                  </a:txBody>
                  <a:tcPr/>
                </a:tc>
                <a:tc>
                  <a:txBody>
                    <a:bodyPr/>
                    <a:lstStyle/>
                    <a:p>
                      <a:pPr marL="0" indent="0">
                        <a:buFont typeface="+mj-lt"/>
                        <a:buNone/>
                      </a:pPr>
                      <a:r>
                        <a:rPr lang="de-DE" sz="1700" b="0" dirty="0"/>
                        <a:t>Behandlungsleitlinien / (interne) Standards berücksichtigt und angewendet?</a:t>
                      </a:r>
                    </a:p>
                  </a:txBody>
                  <a:tcPr/>
                </a:tc>
                <a:tc>
                  <a:txBody>
                    <a:bodyPr/>
                    <a:lstStyle/>
                    <a:p>
                      <a:endParaRPr lang="de-DE" sz="1700" b="0" dirty="0"/>
                    </a:p>
                  </a:txBody>
                  <a:tcPr/>
                </a:tc>
                <a:tc>
                  <a:txBody>
                    <a:bodyPr/>
                    <a:lstStyle/>
                    <a:p>
                      <a:endParaRPr lang="de-DE" sz="1700" b="0" dirty="0"/>
                    </a:p>
                  </a:txBody>
                  <a:tcPr>
                    <a:solidFill>
                      <a:srgbClr val="FFC000">
                        <a:alpha val="50000"/>
                      </a:srgbClr>
                    </a:solidFill>
                  </a:tcPr>
                </a:tc>
                <a:tc>
                  <a:txBody>
                    <a:bodyPr/>
                    <a:lstStyle/>
                    <a:p>
                      <a:endParaRPr lang="de-DE" sz="1700" b="0" dirty="0"/>
                    </a:p>
                  </a:txBody>
                  <a:tcPr/>
                </a:tc>
                <a:extLst>
                  <a:ext uri="{0D108BD9-81ED-4DB2-BD59-A6C34878D82A}">
                    <a16:rowId xmlns:a16="http://schemas.microsoft.com/office/drawing/2014/main" val="4221536012"/>
                  </a:ext>
                </a:extLst>
              </a:tr>
              <a:tr h="274320">
                <a:tc>
                  <a:txBody>
                    <a:bodyPr/>
                    <a:lstStyle/>
                    <a:p>
                      <a:pPr marL="0" indent="0">
                        <a:buFont typeface="+mj-lt"/>
                        <a:buNone/>
                      </a:pPr>
                      <a:r>
                        <a:rPr lang="de-DE" sz="1700" dirty="0"/>
                        <a:t>-Arbeitsbedingungen </a:t>
                      </a:r>
                    </a:p>
                    <a:p>
                      <a:pPr marL="0" indent="0">
                        <a:buFont typeface="+mj-lt"/>
                        <a:buNone/>
                      </a:pPr>
                      <a:r>
                        <a:rPr lang="de-DE" sz="1700" dirty="0"/>
                        <a:t>-Ausrüstung &amp; Ressourcen</a:t>
                      </a:r>
                      <a:endParaRPr lang="de-DE" sz="1700" b="0" dirty="0"/>
                    </a:p>
                  </a:txBody>
                  <a:tcPr/>
                </a:tc>
                <a:tc>
                  <a:txBody>
                    <a:bodyPr/>
                    <a:lstStyle/>
                    <a:p>
                      <a:pPr marL="0" indent="0">
                        <a:buFont typeface="+mj-lt"/>
                        <a:buNone/>
                      </a:pPr>
                      <a:r>
                        <a:rPr lang="de-DE" sz="1700" b="0" dirty="0"/>
                        <a:t>Strukturmängel?</a:t>
                      </a:r>
                    </a:p>
                  </a:txBody>
                  <a:tcPr/>
                </a:tc>
                <a:tc>
                  <a:txBody>
                    <a:bodyPr/>
                    <a:lstStyle/>
                    <a:p>
                      <a:endParaRPr lang="de-DE" sz="1700" b="0" dirty="0"/>
                    </a:p>
                  </a:txBody>
                  <a:tcPr>
                    <a:solidFill>
                      <a:srgbClr val="FFC000">
                        <a:alpha val="50000"/>
                      </a:srgbClr>
                    </a:solidFill>
                  </a:tcPr>
                </a:tc>
                <a:tc>
                  <a:txBody>
                    <a:bodyPr/>
                    <a:lstStyle/>
                    <a:p>
                      <a:endParaRPr lang="de-DE" sz="1700" b="0" dirty="0"/>
                    </a:p>
                  </a:txBody>
                  <a:tcPr/>
                </a:tc>
                <a:tc>
                  <a:txBody>
                    <a:bodyPr/>
                    <a:lstStyle/>
                    <a:p>
                      <a:endParaRPr lang="de-DE" sz="1700" b="0" dirty="0"/>
                    </a:p>
                  </a:txBody>
                  <a:tcPr/>
                </a:tc>
                <a:extLst>
                  <a:ext uri="{0D108BD9-81ED-4DB2-BD59-A6C34878D82A}">
                    <a16:rowId xmlns:a16="http://schemas.microsoft.com/office/drawing/2014/main" val="1914432515"/>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1700" dirty="0"/>
                        <a:t>-Organisation &amp; Strategie</a:t>
                      </a:r>
                      <a:endParaRPr lang="de-DE" sz="17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1700" b="0" dirty="0"/>
                        <a:t>Hatten übergeordnete Entscheidungen einen negativen Einfluss auf den Verlauf (z.B. klinikübergreifend</a:t>
                      </a:r>
                      <a:r>
                        <a:rPr lang="de-DE" sz="1700" b="0" baseline="0" dirty="0"/>
                        <a:t> /</a:t>
                      </a:r>
                      <a:r>
                        <a:rPr lang="de-DE" sz="1700" b="0" dirty="0"/>
                        <a:t> gesundheitspolitisch)?</a:t>
                      </a:r>
                    </a:p>
                  </a:txBody>
                  <a:tcPr/>
                </a:tc>
                <a:tc>
                  <a:txBody>
                    <a:bodyPr/>
                    <a:lstStyle/>
                    <a:p>
                      <a:endParaRPr lang="de-DE" sz="1700" b="0" dirty="0"/>
                    </a:p>
                  </a:txBody>
                  <a:tcPr>
                    <a:solidFill>
                      <a:srgbClr val="FFC000">
                        <a:alpha val="50000"/>
                      </a:srgbClr>
                    </a:solidFill>
                  </a:tcPr>
                </a:tc>
                <a:tc>
                  <a:txBody>
                    <a:bodyPr/>
                    <a:lstStyle/>
                    <a:p>
                      <a:endParaRPr lang="de-DE" sz="1700" b="0" dirty="0"/>
                    </a:p>
                  </a:txBody>
                  <a:tcPr/>
                </a:tc>
                <a:tc>
                  <a:txBody>
                    <a:bodyPr/>
                    <a:lstStyle/>
                    <a:p>
                      <a:endParaRPr lang="de-DE" sz="1700" b="0" dirty="0"/>
                    </a:p>
                  </a:txBody>
                  <a:tcPr/>
                </a:tc>
                <a:extLst>
                  <a:ext uri="{0D108BD9-81ED-4DB2-BD59-A6C34878D82A}">
                    <a16:rowId xmlns:a16="http://schemas.microsoft.com/office/drawing/2014/main" val="289876658"/>
                  </a:ext>
                </a:extLst>
              </a:tr>
              <a:tr h="274320">
                <a:tc grid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1700" dirty="0"/>
                        <a:t>-Patientenfaktoren</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de-DE" sz="1800" b="0" dirty="0"/>
                    </a:p>
                  </a:txBody>
                  <a:tcPr/>
                </a:tc>
                <a:tc>
                  <a:txBody>
                    <a:bodyPr/>
                    <a:lstStyle/>
                    <a:p>
                      <a:endParaRPr lang="de-DE" sz="1700" b="0" dirty="0"/>
                    </a:p>
                  </a:txBody>
                  <a:tcPr/>
                </a:tc>
                <a:tc>
                  <a:txBody>
                    <a:bodyPr/>
                    <a:lstStyle/>
                    <a:p>
                      <a:endParaRPr lang="de-DE" sz="1700" b="0" dirty="0"/>
                    </a:p>
                  </a:txBody>
                  <a:tcPr/>
                </a:tc>
                <a:tc>
                  <a:txBody>
                    <a:bodyPr/>
                    <a:lstStyle/>
                    <a:p>
                      <a:endParaRPr lang="de-DE" sz="1700" b="0" dirty="0"/>
                    </a:p>
                  </a:txBody>
                  <a:tcPr/>
                </a:tc>
                <a:extLst>
                  <a:ext uri="{0D108BD9-81ED-4DB2-BD59-A6C34878D82A}">
                    <a16:rowId xmlns:a16="http://schemas.microsoft.com/office/drawing/2014/main" val="2819753637"/>
                  </a:ext>
                </a:extLst>
              </a:tr>
              <a:tr h="274320">
                <a:tc grid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1800" dirty="0"/>
                        <a:t>-Individuelle Faktoren (Personal)</a:t>
                      </a:r>
                      <a:endParaRPr lang="de-DE" sz="1800" b="0" dirty="0"/>
                    </a:p>
                  </a:txBody>
                  <a:tcPr/>
                </a:tc>
                <a:tc hMerge="1">
                  <a:txBody>
                    <a:bodyPr/>
                    <a:lstStyle/>
                    <a:p>
                      <a:endParaRPr lang="de-DE"/>
                    </a:p>
                  </a:txBody>
                  <a:tcPr/>
                </a:tc>
                <a:tc>
                  <a:txBody>
                    <a:bodyPr/>
                    <a:lstStyle/>
                    <a:p>
                      <a:endParaRPr lang="de-DE" b="0" dirty="0"/>
                    </a:p>
                  </a:txBody>
                  <a:tcPr/>
                </a:tc>
                <a:tc>
                  <a:txBody>
                    <a:bodyPr/>
                    <a:lstStyle/>
                    <a:p>
                      <a:endParaRPr lang="de-DE" b="0" dirty="0"/>
                    </a:p>
                  </a:txBody>
                  <a:tcPr/>
                </a:tc>
                <a:tc>
                  <a:txBody>
                    <a:bodyPr/>
                    <a:lstStyle/>
                    <a:p>
                      <a:endParaRPr lang="de-DE" b="0" dirty="0"/>
                    </a:p>
                  </a:txBody>
                  <a:tcPr/>
                </a:tc>
                <a:extLst>
                  <a:ext uri="{0D108BD9-81ED-4DB2-BD59-A6C34878D82A}">
                    <a16:rowId xmlns:a16="http://schemas.microsoft.com/office/drawing/2014/main" val="1310876848"/>
                  </a:ext>
                </a:extLst>
              </a:tr>
            </a:tbl>
          </a:graphicData>
        </a:graphic>
      </p:graphicFrame>
      <p:sp>
        <p:nvSpPr>
          <p:cNvPr id="5" name="Titel 1">
            <a:extLst>
              <a:ext uri="{FF2B5EF4-FFF2-40B4-BE49-F238E27FC236}">
                <a16:creationId xmlns:a16="http://schemas.microsoft.com/office/drawing/2014/main" id="{52DBF8ED-066F-8751-9C70-CFB7B41D31DB}"/>
              </a:ext>
            </a:extLst>
          </p:cNvPr>
          <p:cNvSpPr>
            <a:spLocks noGrp="1"/>
          </p:cNvSpPr>
          <p:nvPr>
            <p:ph type="title"/>
          </p:nvPr>
        </p:nvSpPr>
        <p:spPr>
          <a:xfrm>
            <a:off x="671180" y="534463"/>
            <a:ext cx="10849841" cy="763397"/>
          </a:xfrm>
        </p:spPr>
        <p:txBody>
          <a:bodyPr/>
          <a:lstStyle/>
          <a:p>
            <a:r>
              <a:rPr lang="de-DE" altLang="de-DE" dirty="0">
                <a:latin typeface="Arial" pitchFamily="34" charset="0"/>
              </a:rPr>
              <a:t>S</a:t>
            </a:r>
            <a:r>
              <a:rPr lang="de-DE" altLang="de-DE" sz="2400" dirty="0">
                <a:latin typeface="Arial" pitchFamily="34" charset="0"/>
              </a:rPr>
              <a:t>trukturierte Analyse des Falles</a:t>
            </a:r>
            <a:endParaRPr lang="de-DE" dirty="0"/>
          </a:p>
        </p:txBody>
      </p:sp>
    </p:spTree>
    <p:extLst>
      <p:ext uri="{BB962C8B-B14F-4D97-AF65-F5344CB8AC3E}">
        <p14:creationId xmlns:p14="http://schemas.microsoft.com/office/powerpoint/2010/main" val="2113941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AD850-DA4D-1E1F-C678-C0C32223E9C7}"/>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9929213A-F700-5C59-B59F-84F1BF3F6B0F}"/>
              </a:ext>
            </a:extLst>
          </p:cNvPr>
          <p:cNvSpPr>
            <a:spLocks noGrp="1"/>
          </p:cNvSpPr>
          <p:nvPr>
            <p:ph type="body" sz="quarter" idx="10"/>
          </p:nvPr>
        </p:nvSpPr>
        <p:spPr/>
        <p:txBody>
          <a:bodyPr/>
          <a:lstStyle/>
          <a:p>
            <a:r>
              <a:rPr lang="de-DE" dirty="0"/>
              <a:t>Rekapitulation Literatur &amp; SOPs</a:t>
            </a:r>
          </a:p>
        </p:txBody>
      </p:sp>
    </p:spTree>
    <p:extLst>
      <p:ext uri="{BB962C8B-B14F-4D97-AF65-F5344CB8AC3E}">
        <p14:creationId xmlns:p14="http://schemas.microsoft.com/office/powerpoint/2010/main" val="4035279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87136-07FE-963F-C5FB-A197285699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E6D5C0D-38D6-156E-50C4-1A150363DA6F}"/>
              </a:ext>
            </a:extLst>
          </p:cNvPr>
          <p:cNvSpPr>
            <a:spLocks noGrp="1"/>
          </p:cNvSpPr>
          <p:nvPr>
            <p:ph type="title"/>
          </p:nvPr>
        </p:nvSpPr>
        <p:spPr>
          <a:xfrm>
            <a:off x="671180" y="534463"/>
            <a:ext cx="10849841" cy="763397"/>
          </a:xfrm>
        </p:spPr>
        <p:txBody>
          <a:bodyPr/>
          <a:lstStyle/>
          <a:p>
            <a:r>
              <a:rPr lang="de-DE" altLang="de-DE" sz="2400" dirty="0">
                <a:solidFill>
                  <a:schemeClr val="accent6">
                    <a:lumMod val="50000"/>
                  </a:schemeClr>
                </a:solidFill>
                <a:latin typeface="Arial" pitchFamily="34" charset="0"/>
              </a:rPr>
              <a:t>Relevante Literatur oder interne SOPs</a:t>
            </a:r>
            <a:endParaRPr lang="de-DE" dirty="0"/>
          </a:p>
        </p:txBody>
      </p:sp>
      <p:sp>
        <p:nvSpPr>
          <p:cNvPr id="5" name="Inhaltsplatzhalter 4">
            <a:extLst>
              <a:ext uri="{FF2B5EF4-FFF2-40B4-BE49-F238E27FC236}">
                <a16:creationId xmlns:a16="http://schemas.microsoft.com/office/drawing/2014/main" id="{5D14FBC2-B67A-627D-C1DE-733B418FE943}"/>
              </a:ext>
            </a:extLst>
          </p:cNvPr>
          <p:cNvSpPr>
            <a:spLocks noGrp="1"/>
          </p:cNvSpPr>
          <p:nvPr>
            <p:ph idx="10"/>
          </p:nvPr>
        </p:nvSpPr>
        <p:spPr>
          <a:xfrm>
            <a:off x="671177" y="1741193"/>
            <a:ext cx="10849843" cy="4161131"/>
          </a:xfrm>
        </p:spPr>
        <p:txBody>
          <a:bodyPr lIns="0" tIns="45720" rIns="91440" bIns="45720" anchor="t"/>
          <a:lstStyle/>
          <a:p>
            <a:pPr lvl="0"/>
            <a:r>
              <a:rPr lang="de-DE" dirty="0"/>
              <a:t>Text</a:t>
            </a:r>
          </a:p>
        </p:txBody>
      </p:sp>
    </p:spTree>
    <p:extLst>
      <p:ext uri="{BB962C8B-B14F-4D97-AF65-F5344CB8AC3E}">
        <p14:creationId xmlns:p14="http://schemas.microsoft.com/office/powerpoint/2010/main" val="259654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28B52-9284-0B29-AEBD-993EAFAB7AD3}"/>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22B1DED3-59DE-07F3-9F5B-6051BEC38EE3}"/>
              </a:ext>
            </a:extLst>
          </p:cNvPr>
          <p:cNvSpPr>
            <a:spLocks noGrp="1"/>
          </p:cNvSpPr>
          <p:nvPr>
            <p:ph type="body" sz="quarter" idx="10"/>
          </p:nvPr>
        </p:nvSpPr>
        <p:spPr/>
        <p:txBody>
          <a:bodyPr/>
          <a:lstStyle/>
          <a:p>
            <a:r>
              <a:rPr lang="de-DE" dirty="0"/>
              <a:t>Maßnahmenableitung</a:t>
            </a:r>
          </a:p>
        </p:txBody>
      </p:sp>
    </p:spTree>
    <p:extLst>
      <p:ext uri="{BB962C8B-B14F-4D97-AF65-F5344CB8AC3E}">
        <p14:creationId xmlns:p14="http://schemas.microsoft.com/office/powerpoint/2010/main" val="315579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a:extLst>
            <a:ext uri="{FF2B5EF4-FFF2-40B4-BE49-F238E27FC236}">
              <a16:creationId xmlns:a16="http://schemas.microsoft.com/office/drawing/2014/main" id="{60EF722F-93E4-BA3B-758D-974991B1AC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E58520-F241-47A3-8A31-5010FD2CAB2E}"/>
              </a:ext>
            </a:extLst>
          </p:cNvPr>
          <p:cNvSpPr>
            <a:spLocks noGrp="1"/>
          </p:cNvSpPr>
          <p:nvPr>
            <p:ph type="title"/>
          </p:nvPr>
        </p:nvSpPr>
        <p:spPr>
          <a:xfrm>
            <a:off x="671180" y="534463"/>
            <a:ext cx="10849841" cy="763397"/>
          </a:xfrm>
        </p:spPr>
        <p:txBody>
          <a:bodyPr/>
          <a:lstStyle/>
          <a:p>
            <a:r>
              <a:rPr lang="de-DE" altLang="de-DE" sz="2400" dirty="0">
                <a:solidFill>
                  <a:schemeClr val="accent6">
                    <a:lumMod val="50000"/>
                  </a:schemeClr>
                </a:solidFill>
                <a:latin typeface="Arial" pitchFamily="34" charset="0"/>
              </a:rPr>
              <a:t>Maßnahmen</a:t>
            </a:r>
            <a:endParaRPr lang="de-DE" dirty="0"/>
          </a:p>
        </p:txBody>
      </p:sp>
      <p:graphicFrame>
        <p:nvGraphicFramePr>
          <p:cNvPr id="6" name="Tabelle 5">
            <a:extLst>
              <a:ext uri="{FF2B5EF4-FFF2-40B4-BE49-F238E27FC236}">
                <a16:creationId xmlns:a16="http://schemas.microsoft.com/office/drawing/2014/main" id="{50460CA5-1F02-8282-3D5E-A38DEF53C9AE}"/>
              </a:ext>
            </a:extLst>
          </p:cNvPr>
          <p:cNvGraphicFramePr>
            <a:graphicFrameLocks noGrp="1"/>
          </p:cNvGraphicFramePr>
          <p:nvPr>
            <p:extLst>
              <p:ext uri="{D42A27DB-BD31-4B8C-83A1-F6EECF244321}">
                <p14:modId xmlns:p14="http://schemas.microsoft.com/office/powerpoint/2010/main" val="3507677475"/>
              </p:ext>
            </p:extLst>
          </p:nvPr>
        </p:nvGraphicFramePr>
        <p:xfrm>
          <a:off x="670979" y="1297860"/>
          <a:ext cx="10849841" cy="1801064"/>
        </p:xfrm>
        <a:graphic>
          <a:graphicData uri="http://schemas.openxmlformats.org/drawingml/2006/table">
            <a:tbl>
              <a:tblPr firstRow="1" bandRow="1">
                <a:tableStyleId>{22838BEF-8BB2-4498-84A7-C5851F593DF1}</a:tableStyleId>
              </a:tblPr>
              <a:tblGrid>
                <a:gridCol w="3409702">
                  <a:extLst>
                    <a:ext uri="{9D8B030D-6E8A-4147-A177-3AD203B41FA5}">
                      <a16:colId xmlns:a16="http://schemas.microsoft.com/office/drawing/2014/main" val="973889945"/>
                    </a:ext>
                  </a:extLst>
                </a:gridCol>
                <a:gridCol w="4135271">
                  <a:extLst>
                    <a:ext uri="{9D8B030D-6E8A-4147-A177-3AD203B41FA5}">
                      <a16:colId xmlns:a16="http://schemas.microsoft.com/office/drawing/2014/main" val="2371701531"/>
                    </a:ext>
                  </a:extLst>
                </a:gridCol>
                <a:gridCol w="3304868">
                  <a:extLst>
                    <a:ext uri="{9D8B030D-6E8A-4147-A177-3AD203B41FA5}">
                      <a16:colId xmlns:a16="http://schemas.microsoft.com/office/drawing/2014/main" val="1444581447"/>
                    </a:ext>
                  </a:extLst>
                </a:gridCol>
              </a:tblGrid>
              <a:tr h="702110">
                <a:tc>
                  <a:txBody>
                    <a:bodyPr/>
                    <a:lstStyle/>
                    <a:p>
                      <a:r>
                        <a:rPr lang="de-DE" altLang="de-DE" sz="2000" i="1" dirty="0"/>
                        <a:t>Was</a:t>
                      </a:r>
                      <a:r>
                        <a:rPr lang="de-DE" altLang="de-DE" sz="2000" dirty="0"/>
                        <a:t> soll geändert oder umgesetzt werden? </a:t>
                      </a:r>
                      <a:endParaRPr lang="de-DE" sz="2000" b="1" dirty="0">
                        <a:solidFill>
                          <a:schemeClr val="tx1"/>
                        </a:solidFill>
                      </a:endParaRPr>
                    </a:p>
                  </a:txBody>
                  <a:tcPr/>
                </a:tc>
                <a:tc>
                  <a:txBody>
                    <a:bodyPr/>
                    <a:lstStyle/>
                    <a:p>
                      <a:r>
                        <a:rPr lang="de-DE" sz="2000" i="1" dirty="0"/>
                        <a:t>Wer</a:t>
                      </a:r>
                      <a:r>
                        <a:rPr lang="de-DE" sz="2000" dirty="0"/>
                        <a:t> ist für die Umsetzung verantwortlich?</a:t>
                      </a:r>
                      <a:endParaRPr lang="de-DE" sz="2000" b="1" dirty="0">
                        <a:solidFill>
                          <a:schemeClr val="tx1"/>
                        </a:solidFill>
                      </a:endParaRPr>
                    </a:p>
                  </a:txBody>
                  <a:tcPr/>
                </a:tc>
                <a:tc>
                  <a:txBody>
                    <a:bodyPr/>
                    <a:lstStyle/>
                    <a:p>
                      <a:r>
                        <a:rPr lang="de-DE" sz="2000" dirty="0"/>
                        <a:t>Bis </a:t>
                      </a:r>
                      <a:r>
                        <a:rPr lang="de-DE" sz="2000" i="1" dirty="0"/>
                        <a:t>wann</a:t>
                      </a:r>
                      <a:r>
                        <a:rPr lang="de-DE" sz="2000" dirty="0"/>
                        <a:t> wird die Maßnahme umgesetzt?</a:t>
                      </a:r>
                      <a:endParaRPr lang="de-DE" sz="2000" b="1" dirty="0">
                        <a:solidFill>
                          <a:schemeClr val="tx1"/>
                        </a:solidFill>
                      </a:endParaRPr>
                    </a:p>
                  </a:txBody>
                  <a:tcPr/>
                </a:tc>
                <a:extLst>
                  <a:ext uri="{0D108BD9-81ED-4DB2-BD59-A6C34878D82A}">
                    <a16:rowId xmlns:a16="http://schemas.microsoft.com/office/drawing/2014/main" val="3679790507"/>
                  </a:ext>
                </a:extLst>
              </a:tr>
              <a:tr h="366318">
                <a:tc>
                  <a:txBody>
                    <a:bodyPr/>
                    <a:lstStyle/>
                    <a:p>
                      <a:pPr marL="0" indent="0">
                        <a:buFont typeface="+mj-lt"/>
                        <a:buNone/>
                      </a:pPr>
                      <a:r>
                        <a:rPr lang="de-DE" sz="1800" b="0" dirty="0"/>
                        <a:t>Maßnahme 1</a:t>
                      </a:r>
                      <a:endParaRPr lang="de-DE" b="0" dirty="0"/>
                    </a:p>
                  </a:txBody>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tc>
                <a:extLst>
                  <a:ext uri="{0D108BD9-81ED-4DB2-BD59-A6C34878D82A}">
                    <a16:rowId xmlns:a16="http://schemas.microsoft.com/office/drawing/2014/main" val="4111081084"/>
                  </a:ext>
                </a:extLst>
              </a:tr>
              <a:tr h="366318">
                <a:tc>
                  <a:txBody>
                    <a:bodyPr/>
                    <a:lstStyle/>
                    <a:p>
                      <a:pPr marL="0" indent="0">
                        <a:buFont typeface="+mj-lt"/>
                        <a:buNone/>
                      </a:pPr>
                      <a:r>
                        <a:rPr lang="de-DE" sz="1800" b="0" dirty="0"/>
                        <a:t>Maßnahme 2</a:t>
                      </a:r>
                      <a:endParaRPr lang="de-DE" b="0" dirty="0"/>
                    </a:p>
                  </a:txBody>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tc>
                <a:extLst>
                  <a:ext uri="{0D108BD9-81ED-4DB2-BD59-A6C34878D82A}">
                    <a16:rowId xmlns:a16="http://schemas.microsoft.com/office/drawing/2014/main" val="687776830"/>
                  </a:ext>
                </a:extLst>
              </a:tr>
              <a:tr h="366318">
                <a:tc>
                  <a:txBody>
                    <a:bodyPr/>
                    <a:lstStyle/>
                    <a:p>
                      <a:pPr marL="0" marR="0" lvl="0" indent="0" algn="l" defTabSz="457189" rtl="0" eaLnBrk="1" fontAlgn="auto" latinLnBrk="0" hangingPunct="1">
                        <a:lnSpc>
                          <a:spcPct val="100000"/>
                        </a:lnSpc>
                        <a:spcBef>
                          <a:spcPts val="0"/>
                        </a:spcBef>
                        <a:spcAft>
                          <a:spcPts val="0"/>
                        </a:spcAft>
                        <a:buClrTx/>
                        <a:buSzTx/>
                        <a:buFont typeface="+mj-lt"/>
                        <a:buNone/>
                        <a:tabLst/>
                        <a:defRPr/>
                      </a:pPr>
                      <a:r>
                        <a:rPr lang="de-DE" sz="1800" b="0" dirty="0"/>
                        <a:t>Maßnahme 3</a:t>
                      </a:r>
                      <a:endParaRPr lang="de-DE" b="0" dirty="0"/>
                    </a:p>
                  </a:txBody>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tc>
                <a:tc>
                  <a:txBody>
                    <a:bodyPr/>
                    <a:lstStyle/>
                    <a:p>
                      <a:pPr marL="0" algn="l" defTabSz="914400" rtl="0" eaLnBrk="1" latinLnBrk="0" hangingPunct="1"/>
                      <a:endParaRPr lang="de-DE" sz="1800" b="0" kern="1200" dirty="0">
                        <a:solidFill>
                          <a:schemeClr val="dk1"/>
                        </a:solidFill>
                        <a:latin typeface="+mn-lt"/>
                        <a:ea typeface="+mn-ea"/>
                        <a:cs typeface="+mn-cs"/>
                      </a:endParaRPr>
                    </a:p>
                  </a:txBody>
                  <a:tcPr/>
                </a:tc>
                <a:extLst>
                  <a:ext uri="{0D108BD9-81ED-4DB2-BD59-A6C34878D82A}">
                    <a16:rowId xmlns:a16="http://schemas.microsoft.com/office/drawing/2014/main" val="542031488"/>
                  </a:ext>
                </a:extLst>
              </a:tr>
            </a:tbl>
          </a:graphicData>
        </a:graphic>
      </p:graphicFrame>
    </p:spTree>
    <p:extLst>
      <p:ext uri="{BB962C8B-B14F-4D97-AF65-F5344CB8AC3E}">
        <p14:creationId xmlns:p14="http://schemas.microsoft.com/office/powerpoint/2010/main" val="2085307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17EC-8217-C8B7-9650-2B6FD92F1439}"/>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F6CAFCA3-2E0B-00FD-1C4C-13A89DEDD5D2}"/>
              </a:ext>
            </a:extLst>
          </p:cNvPr>
          <p:cNvSpPr>
            <a:spLocks noGrp="1"/>
          </p:cNvSpPr>
          <p:nvPr>
            <p:ph type="body" sz="quarter" idx="10"/>
          </p:nvPr>
        </p:nvSpPr>
        <p:spPr/>
        <p:txBody>
          <a:bodyPr/>
          <a:lstStyle/>
          <a:p>
            <a:r>
              <a:rPr lang="de-DE" dirty="0"/>
              <a:t>Vielen Dank für Ihre Aufmerksamkeit!</a:t>
            </a:r>
          </a:p>
        </p:txBody>
      </p:sp>
    </p:spTree>
    <p:extLst>
      <p:ext uri="{BB962C8B-B14F-4D97-AF65-F5344CB8AC3E}">
        <p14:creationId xmlns:p14="http://schemas.microsoft.com/office/powerpoint/2010/main" val="2312192147"/>
      </p:ext>
    </p:extLst>
  </p:cSld>
  <p:clrMapOvr>
    <a:masterClrMapping/>
  </p:clrMapOvr>
</p:sld>
</file>

<file path=ppt/theme/theme1.xml><?xml version="1.0" encoding="utf-8"?>
<a:theme xmlns:a="http://schemas.openxmlformats.org/drawingml/2006/main" name="DRG Präsentation">
  <a:themeElements>
    <a:clrScheme name="Benutzerdefiniert 1">
      <a:dk1>
        <a:srgbClr val="000000"/>
      </a:dk1>
      <a:lt1>
        <a:sysClr val="window" lastClr="FFFFFF"/>
      </a:lt1>
      <a:dk2>
        <a:srgbClr val="005187"/>
      </a:dk2>
      <a:lt2>
        <a:srgbClr val="00A9E0"/>
      </a:lt2>
      <a:accent1>
        <a:srgbClr val="B7BF10"/>
      </a:accent1>
      <a:accent2>
        <a:srgbClr val="EAAA00"/>
      </a:accent2>
      <a:accent3>
        <a:srgbClr val="A72B2A"/>
      </a:accent3>
      <a:accent4>
        <a:srgbClr val="4A93C6"/>
      </a:accent4>
      <a:accent5>
        <a:srgbClr val="39837D"/>
      </a:accent5>
      <a:accent6>
        <a:srgbClr val="6E2B62"/>
      </a:accent6>
      <a:hlink>
        <a:srgbClr val="00A9E0"/>
      </a:hlink>
      <a:folHlink>
        <a:srgbClr val="FFFFFF"/>
      </a:folHlink>
    </a:clrScheme>
    <a:fontScheme name="Office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rgbClr val="6489B5"/>
          </a:solidFill>
        </a:ln>
        <a:effectLst/>
      </a:spPr>
      <a:bodyPr rtlCol="0" anchor="t" anchorCtr="0"/>
      <a:lstStyle>
        <a:defPPr defTabSz="914400">
          <a:defRPr sz="1200" b="1" kern="0" dirty="0">
            <a:solidFill>
              <a:schemeClr val="tx1"/>
            </a:solidFill>
            <a:latin typeface="Calibri Light" panose="020F0302020204030204" pitchFamily="34" charset="0"/>
            <a:cs typeface="Calibri Light" panose="020F0302020204030204" pitchFamily="34" charset="0"/>
          </a:defRPr>
        </a:defPPr>
      </a:lstStyle>
      <a:style>
        <a:lnRef idx="1">
          <a:schemeClr val="accent1"/>
        </a:lnRef>
        <a:fillRef idx="3">
          <a:schemeClr val="accent1"/>
        </a:fillRef>
        <a:effectRef idx="2">
          <a:schemeClr val="accent1"/>
        </a:effectRef>
        <a:fontRef idx="minor">
          <a:schemeClr val="lt1"/>
        </a:fontRef>
      </a:style>
    </a:spDef>
    <a:lnDef>
      <a:spPr>
        <a:ln>
          <a:solidFill>
            <a:srgbClr val="6489B5"/>
          </a:solidFill>
          <a:tailEnd type="arrow"/>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d4bf11b-4ac3-40ba-b341-c077628e8785" xsi:nil="true"/>
    <_Flow_SignoffStatus xmlns="adb4d72f-0804-450c-9530-c9666fc2877c" xsi:nil="true"/>
    <lcf76f155ced4ddcb4097134ff3c332f xmlns="adb4d72f-0804-450c-9530-c9666fc2877c">
      <Terms xmlns="http://schemas.microsoft.com/office/infopath/2007/PartnerControls"/>
    </lcf76f155ced4ddcb4097134ff3c332f>
    <Pfad xmlns="adb4d72f-0804-450c-9530-c9666fc2877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9E881F68F90C7440A4571852D2617E14" ma:contentTypeVersion="17" ma:contentTypeDescription="Ein neues Dokument erstellen." ma:contentTypeScope="" ma:versionID="809eac9bec93f7ad47df4f8aaa6d7dbf">
  <xsd:schema xmlns:xsd="http://www.w3.org/2001/XMLSchema" xmlns:xs="http://www.w3.org/2001/XMLSchema" xmlns:p="http://schemas.microsoft.com/office/2006/metadata/properties" xmlns:ns2="adb4d72f-0804-450c-9530-c9666fc2877c" xmlns:ns3="9d4bf11b-4ac3-40ba-b341-c077628e8785" targetNamespace="http://schemas.microsoft.com/office/2006/metadata/properties" ma:root="true" ma:fieldsID="e6e5c02ac32ae59f49b515d80e6a7b29" ns2:_="" ns3:_="">
    <xsd:import namespace="adb4d72f-0804-450c-9530-c9666fc2877c"/>
    <xsd:import namespace="9d4bf11b-4ac3-40ba-b341-c077628e878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LengthInSeconds" minOccurs="0"/>
                <xsd:element ref="ns2:_Flow_SignoffStatus" minOccurs="0"/>
                <xsd:element ref="ns2:MediaServiceObjectDetectorVersions" minOccurs="0"/>
                <xsd:element ref="ns2:MediaServiceSearchProperties" minOccurs="0"/>
                <xsd:element ref="ns2:Pfa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b4d72f-0804-450c-9530-c9666fc287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markierungen" ma:readOnly="false" ma:fieldId="{5cf76f15-5ced-4ddc-b409-7134ff3c332f}" ma:taxonomyMulti="true" ma:sspId="7de178ee-1a45-43a2-998d-ef1882d0c45e"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Flow_SignoffStatus" ma:index="21" nillable="true" ma:displayName="Status Unterschrift" ma:internalName="Status_x0020_Unterschrift">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Pfad" ma:index="24" nillable="true" ma:displayName="Pfad" ma:description="Dateipfad" ma:format="Dropdown" ma:internalName="Pfa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4bf11b-4ac3-40ba-b341-c077628e878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c904bb5-20fc-4eb1-9c47-8af7a788e78e}" ma:internalName="TaxCatchAll" ma:showField="CatchAllData" ma:web="9d4bf11b-4ac3-40ba-b341-c077628e8785">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B68045-D08B-4FE5-929C-40497631DC1B}">
  <ds:schemaRefs>
    <ds:schemaRef ds:uri="http://schemas.microsoft.com/sharepoint/v3/contenttype/forms"/>
  </ds:schemaRefs>
</ds:datastoreItem>
</file>

<file path=customXml/itemProps2.xml><?xml version="1.0" encoding="utf-8"?>
<ds:datastoreItem xmlns:ds="http://schemas.openxmlformats.org/officeDocument/2006/customXml" ds:itemID="{FA557C5B-F1CF-4F18-A298-C107F694B8C1}">
  <ds:schemaRefs>
    <ds:schemaRef ds:uri="http://schemas.microsoft.com/office/2006/documentManagement/types"/>
    <ds:schemaRef ds:uri="http://purl.org/dc/terms/"/>
    <ds:schemaRef ds:uri="http://schemas.openxmlformats.org/package/2006/metadata/core-properties"/>
    <ds:schemaRef ds:uri="adb4d72f-0804-450c-9530-c9666fc2877c"/>
    <ds:schemaRef ds:uri="http://purl.org/dc/dcmitype/"/>
    <ds:schemaRef ds:uri="http://schemas.microsoft.com/office/infopath/2007/PartnerControls"/>
    <ds:schemaRef ds:uri="http://purl.org/dc/elements/1.1/"/>
    <ds:schemaRef ds:uri="http://schemas.microsoft.com/office/2006/metadata/properties"/>
    <ds:schemaRef ds:uri="9d4bf11b-4ac3-40ba-b341-c077628e8785"/>
    <ds:schemaRef ds:uri="http://www.w3.org/XML/1998/namespace"/>
  </ds:schemaRefs>
</ds:datastoreItem>
</file>

<file path=customXml/itemProps3.xml><?xml version="1.0" encoding="utf-8"?>
<ds:datastoreItem xmlns:ds="http://schemas.openxmlformats.org/officeDocument/2006/customXml" ds:itemID="{1568166D-3A12-4CB2-93BE-1F9885F1B9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b4d72f-0804-450c-9530-c9666fc2877c"/>
    <ds:schemaRef ds:uri="9d4bf11b-4ac3-40ba-b341-c077628e87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556</Words>
  <Application>Microsoft Macintosh PowerPoint</Application>
  <PresentationFormat>Breitbild</PresentationFormat>
  <Paragraphs>84</Paragraphs>
  <Slides>13</Slides>
  <Notes>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13</vt:i4>
      </vt:variant>
    </vt:vector>
  </HeadingPairs>
  <TitlesOfParts>
    <vt:vector size="19" baseType="lpstr">
      <vt:lpstr>Arial</vt:lpstr>
      <vt:lpstr>Calibri</vt:lpstr>
      <vt:lpstr>Calibri Light</vt:lpstr>
      <vt:lpstr>Symbol</vt:lpstr>
      <vt:lpstr>Wingdings</vt:lpstr>
      <vt:lpstr>DRG Präsentation</vt:lpstr>
      <vt:lpstr>PowerPoint-Präsentation</vt:lpstr>
      <vt:lpstr>PowerPoint-Präsentation</vt:lpstr>
      <vt:lpstr>Zusammenfassung des Behandlungsverlaufes und der  relevanten anamnestischen und klinischen Befunde</vt:lpstr>
      <vt:lpstr>Beschreibung des kritischen Ereignisses</vt:lpstr>
      <vt:lpstr>Verlauf</vt:lpstr>
      <vt:lpstr>CIRSE-Komplikationsgrade  (Cardiovasc Intervent Radiol 40, 1141–1146 (2017))</vt:lpstr>
      <vt:lpstr>PowerPoint-Präsentation</vt:lpstr>
      <vt:lpstr>Strukturierte Analyse des Falles</vt:lpstr>
      <vt:lpstr>PowerPoint-Präsentation</vt:lpstr>
      <vt:lpstr>Relevante Literatur oder interne SOPs</vt:lpstr>
      <vt:lpstr>PowerPoint-Präsentation</vt:lpstr>
      <vt:lpstr>Maßnahmen</vt:lpstr>
      <vt:lpstr>PowerPoint-Präsentation</vt:lpstr>
    </vt:vector>
  </TitlesOfParts>
  <Company>XXXX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XXX XXX</dc:creator>
  <cp:lastModifiedBy>sophia.blum@ukdd.de</cp:lastModifiedBy>
  <cp:revision>1798</cp:revision>
  <cp:lastPrinted>2020-07-09T07:56:48Z</cp:lastPrinted>
  <dcterms:created xsi:type="dcterms:W3CDTF">2014-07-29T07:35:18Z</dcterms:created>
  <dcterms:modified xsi:type="dcterms:W3CDTF">2025-02-14T15:36:06Z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0x0101009E881F68F90C7440A4571852D2617E14</vt:lpwstr>
  </property>
  <property fmtid="{D5CDD505-2E9C-101B-9397-08002B2CF9AE}" pid="3" name="MediaServiceImageTags">
    <vt:lpwstr/>
  </property>
</Properties>
</file>